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Brändström" initials="JB" lastIdx="1" clrIdx="0">
    <p:extLst>
      <p:ext uri="{19B8F6BF-5375-455C-9EA6-DF929625EA0E}">
        <p15:presenceInfo xmlns:p15="http://schemas.microsoft.com/office/powerpoint/2012/main" userId="S-1-5-21-1844237615-1177238915-839522115-3852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C3252-55EA-4AB5-B77B-449BCFE261F8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6D4C6-EC5F-4F94-B8C6-90C4B8C95D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006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87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3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55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79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410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53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244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89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39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97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954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6E49-D542-415A-9D44-FBA4361C48C4}" type="datetimeFigureOut">
              <a:rPr lang="sv-SE" smtClean="0"/>
              <a:t>2019-11-21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D890C-1299-4493-8007-2F98113BF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50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 fontScale="90000"/>
          </a:bodyPr>
          <a:lstStyle/>
          <a:p>
            <a:r>
              <a:rPr lang="sv-SE" sz="4000" dirty="0">
                <a:latin typeface="+mn-lt"/>
              </a:rPr>
              <a:t>Tre exempel på cirkulära affärsmodeller och återbruksförsäljning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638425"/>
            <a:ext cx="9144000" cy="2619375"/>
          </a:xfrm>
        </p:spPr>
        <p:txBody>
          <a:bodyPr/>
          <a:lstStyle/>
          <a:p>
            <a:r>
              <a:rPr lang="sv-SE" dirty="0"/>
              <a:t>Professor Arne Fagerström </a:t>
            </a:r>
            <a:br>
              <a:rPr lang="sv-SE" dirty="0"/>
            </a:br>
            <a:r>
              <a:rPr lang="sv-SE" dirty="0"/>
              <a:t>Högskolan i Gävle</a:t>
            </a:r>
          </a:p>
          <a:p>
            <a:r>
              <a:rPr lang="sv-SE" dirty="0"/>
              <a:t>arefam@hig.se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2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+mn-lt"/>
              </a:rPr>
              <a:t>Varför cirkulära affärsmodeller?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638425"/>
            <a:ext cx="9144000" cy="2619375"/>
          </a:xfrm>
        </p:spPr>
        <p:txBody>
          <a:bodyPr/>
          <a:lstStyle/>
          <a:p>
            <a:pPr algn="l"/>
            <a:r>
              <a:rPr lang="sv-SE" b="1" dirty="0"/>
              <a:t>Minska den globala materialåtgången </a:t>
            </a:r>
            <a:r>
              <a:rPr lang="sv-SE" dirty="0"/>
              <a:t>genom att: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Återanvända materialresurser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Skapa mer ”service” per kilo material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Förbruka mindre resurser, ”köp och släng konsumtion” måste vara historia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9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 fontScale="90000"/>
          </a:bodyPr>
          <a:lstStyle/>
          <a:p>
            <a:r>
              <a:rPr lang="sv-SE" sz="4000" dirty="0">
                <a:latin typeface="+mn-lt"/>
              </a:rPr>
              <a:t>Exempel på insatser för bättre cirkulära affärer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76" y="2247354"/>
            <a:ext cx="8439150" cy="3381375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105025"/>
            <a:ext cx="9144000" cy="3152775"/>
          </a:xfrm>
        </p:spPr>
        <p:txBody>
          <a:bodyPr/>
          <a:lstStyle/>
          <a:p>
            <a:pPr algn="l"/>
            <a:r>
              <a:rPr lang="sv-SE" dirty="0"/>
              <a:t>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7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6738"/>
          </a:xfrm>
        </p:spPr>
        <p:txBody>
          <a:bodyPr>
            <a:normAutofit/>
          </a:bodyPr>
          <a:lstStyle/>
          <a:p>
            <a:r>
              <a:rPr lang="sv-SE" sz="2000" b="1" dirty="0">
                <a:latin typeface="+mn-lt"/>
              </a:rPr>
              <a:t>Exempel 1 fortsättning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635162"/>
            <a:ext cx="9144000" cy="412900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v-SE" dirty="0"/>
              <a:t>Nytta under nyttjandetiden (livslängden) av en produkt. Hur många kilometer, timmar </a:t>
            </a:r>
            <a:r>
              <a:rPr lang="sv-SE" dirty="0" err="1"/>
              <a:t>etc</a:t>
            </a:r>
            <a:r>
              <a:rPr lang="sv-SE" dirty="0"/>
              <a:t> kan en produkt skapa och leverera? </a:t>
            </a:r>
          </a:p>
          <a:p>
            <a:pPr algn="l"/>
            <a:r>
              <a:rPr lang="sv-SE" dirty="0"/>
              <a:t>Exempel jungfru material ovan 60 kan nyttjas 10 000 timmar detta ger en nyttofaktor (per kg): 10000/60 = 166,67 </a:t>
            </a:r>
          </a:p>
          <a:p>
            <a:pPr algn="l"/>
            <a:r>
              <a:rPr lang="sv-SE" b="1" dirty="0"/>
              <a:t>Om nyttjandetiden ökar fås mer nyttjande ut ur varje kilo material eller om mängden jungfru material minskar fås mer nyttjande ut av varje kilo jungfru material</a:t>
            </a:r>
            <a:r>
              <a:rPr lang="sv-SE" dirty="0"/>
              <a:t>.</a:t>
            </a:r>
          </a:p>
          <a:p>
            <a:pPr algn="l"/>
            <a:r>
              <a:rPr lang="sv-SE" b="1" dirty="0"/>
              <a:t>Jungfru material </a:t>
            </a:r>
            <a:r>
              <a:rPr lang="sv-SE" dirty="0"/>
              <a:t>kan vara en </a:t>
            </a:r>
            <a:r>
              <a:rPr lang="sv-SE" b="1" dirty="0"/>
              <a:t>bristvara</a:t>
            </a:r>
            <a:r>
              <a:rPr lang="sv-SE" dirty="0"/>
              <a:t> ur ett globalt perspektiv! </a:t>
            </a:r>
          </a:p>
          <a:p>
            <a:pPr algn="l"/>
            <a:r>
              <a:rPr lang="sv-SE" b="1" dirty="0"/>
              <a:t>Slutsatser: </a:t>
            </a:r>
            <a:r>
              <a:rPr lang="sv-SE" dirty="0"/>
              <a:t>Använd mindre jungfrumaterial och öka livslängden per kilo insatt jungfru material</a:t>
            </a:r>
          </a:p>
          <a:p>
            <a:pPr algn="l"/>
            <a:r>
              <a:rPr lang="sv-SE" b="1" dirty="0"/>
              <a:t>Detta kan alla producerande företag arbeta vidare med! </a:t>
            </a:r>
          </a:p>
          <a:p>
            <a:pPr algn="l"/>
            <a:r>
              <a:rPr lang="sv-SE" b="1" dirty="0"/>
              <a:t>Hur ser det ut i Ert företag?</a:t>
            </a:r>
          </a:p>
          <a:p>
            <a:pPr algn="l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9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7496"/>
          </a:xfrm>
        </p:spPr>
        <p:txBody>
          <a:bodyPr>
            <a:normAutofit/>
          </a:bodyPr>
          <a:lstStyle/>
          <a:p>
            <a:r>
              <a:rPr lang="sv-SE" sz="2000" b="1" dirty="0">
                <a:latin typeface="+mn-lt"/>
              </a:rPr>
              <a:t>Exempel 2 Vad mer kan göras idag?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764255"/>
            <a:ext cx="9144000" cy="45504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v-SE" dirty="0"/>
              <a:t>Vid konstruktion av nya produkter och uppgraderingar av befintliga produkter ingenjörer och andra tänk på att:</a:t>
            </a:r>
          </a:p>
          <a:p>
            <a:pPr algn="l"/>
            <a:r>
              <a:rPr lang="sv-SE" b="1" dirty="0"/>
              <a:t>1 Minimera andelen jungfrumaterial </a:t>
            </a:r>
            <a:r>
              <a:rPr lang="sv-SE" dirty="0"/>
              <a:t>genom att använda återvunna delar och återvunnit material och öka produktens livslängd!</a:t>
            </a:r>
          </a:p>
          <a:p>
            <a:pPr algn="l"/>
            <a:r>
              <a:rPr lang="sv-SE" dirty="0"/>
              <a:t>2 Hur kan konstruktionen öka möjligheterna till att </a:t>
            </a:r>
            <a:r>
              <a:rPr lang="sv-SE" b="1" dirty="0"/>
              <a:t>återvinna delar och material?</a:t>
            </a:r>
          </a:p>
          <a:p>
            <a:pPr algn="l"/>
            <a:r>
              <a:rPr lang="sv-SE" dirty="0"/>
              <a:t>Nyckeltalet: </a:t>
            </a:r>
            <a:r>
              <a:rPr lang="sv-SE" b="1" dirty="0"/>
              <a:t>Återvinningsgrad </a:t>
            </a:r>
            <a:r>
              <a:rPr lang="sv-SE" dirty="0"/>
              <a:t>Möjlig återvinning i kilo/Insatt material   </a:t>
            </a:r>
          </a:p>
          <a:p>
            <a:pPr algn="l"/>
            <a:r>
              <a:rPr lang="sv-SE" dirty="0"/>
              <a:t>60 kilo av 100 kg möjligt att återvinna </a:t>
            </a:r>
          </a:p>
          <a:p>
            <a:pPr algn="l"/>
            <a:r>
              <a:rPr lang="sv-SE" dirty="0"/>
              <a:t>ger 60/100 = </a:t>
            </a:r>
            <a:r>
              <a:rPr lang="sv-SE" b="1" dirty="0"/>
              <a:t>60% återvinningsbart</a:t>
            </a:r>
          </a:p>
          <a:p>
            <a:pPr algn="l"/>
            <a:r>
              <a:rPr lang="sv-SE" dirty="0"/>
              <a:t>En annan fråga är </a:t>
            </a:r>
            <a:r>
              <a:rPr lang="sv-SE" b="1" dirty="0"/>
              <a:t>vad återvinns de facto?</a:t>
            </a:r>
          </a:p>
          <a:p>
            <a:pPr algn="l"/>
            <a:r>
              <a:rPr lang="sv-SE" b="1" dirty="0"/>
              <a:t>Hur ser det ut i Ert företag?</a:t>
            </a:r>
          </a:p>
          <a:p>
            <a:pPr algn="l"/>
            <a:r>
              <a:rPr lang="sv-SE" b="1" dirty="0"/>
              <a:t>Har Ni ett samarbete med återvinningsföretag?</a:t>
            </a:r>
          </a:p>
          <a:p>
            <a:pPr algn="l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4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 flipV="1">
            <a:off x="1524000" y="408791"/>
            <a:ext cx="8910918" cy="53788"/>
          </a:xfrm>
        </p:spPr>
        <p:txBody>
          <a:bodyPr>
            <a:normAutofit fontScale="90000"/>
          </a:bodyPr>
          <a:lstStyle/>
          <a:p>
            <a:r>
              <a:rPr lang="sv-SE" sz="4000" dirty="0">
                <a:latin typeface="+mn-lt"/>
              </a:rPr>
              <a:t>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58646" y="1054249"/>
            <a:ext cx="9409354" cy="5602836"/>
          </a:xfrm>
        </p:spPr>
        <p:txBody>
          <a:bodyPr/>
          <a:lstStyle/>
          <a:p>
            <a:pPr algn="l"/>
            <a:r>
              <a:rPr lang="sv-SE" dirty="0"/>
              <a:t>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  <p:pic>
        <p:nvPicPr>
          <p:cNvPr id="5" name="Bildobjekt 4"/>
          <p:cNvPicPr/>
          <p:nvPr/>
        </p:nvPicPr>
        <p:blipFill>
          <a:blip r:embed="rId3"/>
          <a:stretch>
            <a:fillRect/>
          </a:stretch>
        </p:blipFill>
        <p:spPr>
          <a:xfrm>
            <a:off x="2097742" y="462580"/>
            <a:ext cx="7332008" cy="60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7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2662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+mn-lt"/>
              </a:rPr>
              <a:t>Konklusion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520091"/>
            <a:ext cx="9144000" cy="2619375"/>
          </a:xfrm>
        </p:spPr>
        <p:txBody>
          <a:bodyPr>
            <a:normAutofit fontScale="92500"/>
          </a:bodyPr>
          <a:lstStyle/>
          <a:p>
            <a:pPr algn="l"/>
            <a:r>
              <a:rPr lang="sv-SE" dirty="0"/>
              <a:t>Om steget att byta affärsmodell är stort – Ta små steg som i exempel 1 och 2. Pröva sedan en eventuellt ny affärsmodell på en produkt eller en kund.</a:t>
            </a:r>
          </a:p>
          <a:p>
            <a:pPr algn="l"/>
            <a:r>
              <a:rPr lang="sv-SE" b="1" dirty="0"/>
              <a:t>Det viktiga är att Ni startar NU!</a:t>
            </a:r>
          </a:p>
          <a:p>
            <a:pPr algn="l"/>
            <a:endParaRPr lang="sv-SE" b="1" dirty="0"/>
          </a:p>
          <a:p>
            <a:pPr algn="l"/>
            <a:r>
              <a:rPr lang="sv-SE" b="1" i="1" dirty="0"/>
              <a:t>Tack för Er uppmärksamhet!</a:t>
            </a:r>
          </a:p>
          <a:p>
            <a:pPr algn="l"/>
            <a:r>
              <a:rPr lang="sv-SE" b="1" i="1" dirty="0"/>
              <a:t>Arne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49" y="5764170"/>
            <a:ext cx="2609469" cy="89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46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316</Words>
  <Application>Microsoft Office PowerPoint</Application>
  <PresentationFormat>Bredbild</PresentationFormat>
  <Paragraphs>36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Tre exempel på cirkulära affärsmodeller och återbruksförsäljning</vt:lpstr>
      <vt:lpstr>Varför cirkulära affärsmodeller?</vt:lpstr>
      <vt:lpstr>Exempel på insatser för bättre cirkulära affärer</vt:lpstr>
      <vt:lpstr>Exempel 1 fortsättning</vt:lpstr>
      <vt:lpstr>Exempel 2 Vad mer kan göras idag?</vt:lpstr>
      <vt:lpstr> </vt:lpstr>
      <vt:lpstr>Konklusion</vt:lpstr>
    </vt:vector>
  </TitlesOfParts>
  <Company>Högskolan i Gävle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Johanna Esplund</dc:creator>
  <cp:lastModifiedBy>Zara Lindahl</cp:lastModifiedBy>
  <cp:revision>18</cp:revision>
  <cp:lastPrinted>2019-11-19T07:10:59Z</cp:lastPrinted>
  <dcterms:created xsi:type="dcterms:W3CDTF">2018-02-22T14:12:49Z</dcterms:created>
  <dcterms:modified xsi:type="dcterms:W3CDTF">2019-11-21T08:09:22Z</dcterms:modified>
</cp:coreProperties>
</file>