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6" r:id="rId3"/>
    <p:sldMasterId id="2147483694" r:id="rId4"/>
  </p:sldMasterIdLst>
  <p:notesMasterIdLst>
    <p:notesMasterId r:id="rId15"/>
  </p:notesMasterIdLst>
  <p:handoutMasterIdLst>
    <p:handoutMasterId r:id="rId16"/>
  </p:handoutMasterIdLst>
  <p:sldIdLst>
    <p:sldId id="428" r:id="rId5"/>
    <p:sldId id="430" r:id="rId6"/>
    <p:sldId id="431" r:id="rId7"/>
    <p:sldId id="432" r:id="rId8"/>
    <p:sldId id="433" r:id="rId9"/>
    <p:sldId id="434" r:id="rId10"/>
    <p:sldId id="435" r:id="rId11"/>
    <p:sldId id="436" r:id="rId12"/>
    <p:sldId id="437" r:id="rId13"/>
    <p:sldId id="438" r:id="rId14"/>
  </p:sldIdLst>
  <p:sldSz cx="12192000" cy="6858000"/>
  <p:notesSz cx="6761163" cy="99425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nnar Bergström" initials="GB" lastIdx="1" clrIdx="0">
    <p:extLst>
      <p:ext uri="{19B8F6BF-5375-455C-9EA6-DF929625EA0E}">
        <p15:presenceInfo xmlns:p15="http://schemas.microsoft.com/office/powerpoint/2012/main" userId="S-1-5-21-1546336406-1384076050-2130403006-50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D0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27" autoAdjust="0"/>
  </p:normalViewPr>
  <p:slideViewPr>
    <p:cSldViewPr snapToGrid="0">
      <p:cViewPr varScale="1">
        <p:scale>
          <a:sx n="98" d="100"/>
          <a:sy n="98" d="100"/>
        </p:scale>
        <p:origin x="294"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306"/>
    </p:cViewPr>
  </p:sorter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8852"/>
          </a:xfrm>
          <a:prstGeom prst="rect">
            <a:avLst/>
          </a:prstGeom>
        </p:spPr>
        <p:txBody>
          <a:bodyPr vert="horz" lIns="91292" tIns="45646" rIns="91292" bIns="45646" rtlCol="0"/>
          <a:lstStyle>
            <a:lvl1pPr algn="l">
              <a:defRPr sz="1200"/>
            </a:lvl1pPr>
          </a:lstStyle>
          <a:p>
            <a:endParaRPr lang="sv-SE"/>
          </a:p>
        </p:txBody>
      </p:sp>
      <p:sp>
        <p:nvSpPr>
          <p:cNvPr id="3" name="Date Placeholder 2"/>
          <p:cNvSpPr>
            <a:spLocks noGrp="1"/>
          </p:cNvSpPr>
          <p:nvPr>
            <p:ph type="dt" sz="quarter" idx="1"/>
          </p:nvPr>
        </p:nvSpPr>
        <p:spPr>
          <a:xfrm>
            <a:off x="3829762" y="0"/>
            <a:ext cx="2929837" cy="498852"/>
          </a:xfrm>
          <a:prstGeom prst="rect">
            <a:avLst/>
          </a:prstGeom>
        </p:spPr>
        <p:txBody>
          <a:bodyPr vert="horz" lIns="91292" tIns="45646" rIns="91292" bIns="45646" rtlCol="0"/>
          <a:lstStyle>
            <a:lvl1pPr algn="r">
              <a:defRPr sz="1200"/>
            </a:lvl1pPr>
          </a:lstStyle>
          <a:p>
            <a:fld id="{E511D738-B365-4CF2-B77C-970E50764072}" type="datetimeFigureOut">
              <a:rPr lang="sv-SE" smtClean="0"/>
              <a:t>2018-10-19</a:t>
            </a:fld>
            <a:endParaRPr lang="sv-SE"/>
          </a:p>
        </p:txBody>
      </p:sp>
      <p:sp>
        <p:nvSpPr>
          <p:cNvPr id="4" name="Footer Placeholder 3"/>
          <p:cNvSpPr>
            <a:spLocks noGrp="1"/>
          </p:cNvSpPr>
          <p:nvPr>
            <p:ph type="ftr" sz="quarter" idx="2"/>
          </p:nvPr>
        </p:nvSpPr>
        <p:spPr>
          <a:xfrm>
            <a:off x="1" y="9443663"/>
            <a:ext cx="2929837" cy="498851"/>
          </a:xfrm>
          <a:prstGeom prst="rect">
            <a:avLst/>
          </a:prstGeom>
        </p:spPr>
        <p:txBody>
          <a:bodyPr vert="horz" lIns="91292" tIns="45646" rIns="91292" bIns="45646" rtlCol="0" anchor="b"/>
          <a:lstStyle>
            <a:lvl1pPr algn="l">
              <a:defRPr sz="1200"/>
            </a:lvl1pPr>
          </a:lstStyle>
          <a:p>
            <a:endParaRPr lang="sv-SE"/>
          </a:p>
        </p:txBody>
      </p:sp>
      <p:sp>
        <p:nvSpPr>
          <p:cNvPr id="5" name="Slide Number Placeholder 4"/>
          <p:cNvSpPr>
            <a:spLocks noGrp="1"/>
          </p:cNvSpPr>
          <p:nvPr>
            <p:ph type="sldNum" sz="quarter" idx="3"/>
          </p:nvPr>
        </p:nvSpPr>
        <p:spPr>
          <a:xfrm>
            <a:off x="3829762" y="9443663"/>
            <a:ext cx="2929837" cy="498851"/>
          </a:xfrm>
          <a:prstGeom prst="rect">
            <a:avLst/>
          </a:prstGeom>
        </p:spPr>
        <p:txBody>
          <a:bodyPr vert="horz" lIns="91292" tIns="45646" rIns="91292" bIns="45646" rtlCol="0" anchor="b"/>
          <a:lstStyle>
            <a:lvl1pPr algn="r">
              <a:defRPr sz="1200"/>
            </a:lvl1pPr>
          </a:lstStyle>
          <a:p>
            <a:fld id="{8918DF24-8656-4E41-9B6B-723FB4E0F364}" type="slidenum">
              <a:rPr lang="sv-SE" smtClean="0"/>
              <a:t>‹#›</a:t>
            </a:fld>
            <a:endParaRPr lang="sv-SE"/>
          </a:p>
        </p:txBody>
      </p:sp>
    </p:spTree>
    <p:extLst>
      <p:ext uri="{BB962C8B-B14F-4D97-AF65-F5344CB8AC3E}">
        <p14:creationId xmlns:p14="http://schemas.microsoft.com/office/powerpoint/2010/main" val="1504202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8852"/>
          </a:xfrm>
          <a:prstGeom prst="rect">
            <a:avLst/>
          </a:prstGeom>
        </p:spPr>
        <p:txBody>
          <a:bodyPr vert="horz" lIns="91292" tIns="45646" rIns="91292" bIns="45646" rtlCol="0"/>
          <a:lstStyle>
            <a:lvl1pPr algn="l">
              <a:defRPr sz="1200"/>
            </a:lvl1pPr>
          </a:lstStyle>
          <a:p>
            <a:endParaRPr lang="sv-SE"/>
          </a:p>
        </p:txBody>
      </p:sp>
      <p:sp>
        <p:nvSpPr>
          <p:cNvPr id="3" name="Date Placeholder 2"/>
          <p:cNvSpPr>
            <a:spLocks noGrp="1"/>
          </p:cNvSpPr>
          <p:nvPr>
            <p:ph type="dt" idx="1"/>
          </p:nvPr>
        </p:nvSpPr>
        <p:spPr>
          <a:xfrm>
            <a:off x="3829762" y="0"/>
            <a:ext cx="2929837" cy="498852"/>
          </a:xfrm>
          <a:prstGeom prst="rect">
            <a:avLst/>
          </a:prstGeom>
        </p:spPr>
        <p:txBody>
          <a:bodyPr vert="horz" lIns="91292" tIns="45646" rIns="91292" bIns="45646" rtlCol="0"/>
          <a:lstStyle>
            <a:lvl1pPr algn="r">
              <a:defRPr sz="1200"/>
            </a:lvl1pPr>
          </a:lstStyle>
          <a:p>
            <a:fld id="{4F51EB5E-623A-47BE-B79D-9E54CB8ED145}" type="datetimeFigureOut">
              <a:rPr lang="sv-SE" smtClean="0"/>
              <a:t>2018-10-19</a:t>
            </a:fld>
            <a:endParaRPr lang="sv-SE"/>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292" tIns="45646" rIns="91292" bIns="45646" rtlCol="0" anchor="ctr"/>
          <a:lstStyle/>
          <a:p>
            <a:endParaRPr lang="sv-SE"/>
          </a:p>
        </p:txBody>
      </p:sp>
      <p:sp>
        <p:nvSpPr>
          <p:cNvPr id="5" name="Notes Placeholder 4"/>
          <p:cNvSpPr>
            <a:spLocks noGrp="1"/>
          </p:cNvSpPr>
          <p:nvPr>
            <p:ph type="body" sz="quarter" idx="3"/>
          </p:nvPr>
        </p:nvSpPr>
        <p:spPr>
          <a:xfrm>
            <a:off x="676117" y="4784834"/>
            <a:ext cx="5408930" cy="3914865"/>
          </a:xfrm>
          <a:prstGeom prst="rect">
            <a:avLst/>
          </a:prstGeom>
        </p:spPr>
        <p:txBody>
          <a:bodyPr vert="horz" lIns="91292" tIns="45646" rIns="91292" bIns="456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1" y="9443663"/>
            <a:ext cx="2929837" cy="498851"/>
          </a:xfrm>
          <a:prstGeom prst="rect">
            <a:avLst/>
          </a:prstGeom>
        </p:spPr>
        <p:txBody>
          <a:bodyPr vert="horz" lIns="91292" tIns="45646" rIns="91292" bIns="45646" rtlCol="0" anchor="b"/>
          <a:lstStyle>
            <a:lvl1pPr algn="l">
              <a:defRPr sz="1200"/>
            </a:lvl1pPr>
          </a:lstStyle>
          <a:p>
            <a:endParaRPr lang="sv-SE"/>
          </a:p>
        </p:txBody>
      </p:sp>
      <p:sp>
        <p:nvSpPr>
          <p:cNvPr id="7" name="Slide Number Placeholder 6"/>
          <p:cNvSpPr>
            <a:spLocks noGrp="1"/>
          </p:cNvSpPr>
          <p:nvPr>
            <p:ph type="sldNum" sz="quarter" idx="5"/>
          </p:nvPr>
        </p:nvSpPr>
        <p:spPr>
          <a:xfrm>
            <a:off x="3829762" y="9443663"/>
            <a:ext cx="2929837" cy="498851"/>
          </a:xfrm>
          <a:prstGeom prst="rect">
            <a:avLst/>
          </a:prstGeom>
        </p:spPr>
        <p:txBody>
          <a:bodyPr vert="horz" lIns="91292" tIns="45646" rIns="91292" bIns="45646" rtlCol="0" anchor="b"/>
          <a:lstStyle>
            <a:lvl1pPr algn="r">
              <a:defRPr sz="1200"/>
            </a:lvl1pPr>
          </a:lstStyle>
          <a:p>
            <a:fld id="{CB6C2DA2-5592-46C9-B164-366F8B729132}" type="slidenum">
              <a:rPr lang="sv-SE" smtClean="0"/>
              <a:t>‹#›</a:t>
            </a:fld>
            <a:endParaRPr lang="sv-SE"/>
          </a:p>
        </p:txBody>
      </p:sp>
    </p:spTree>
    <p:extLst>
      <p:ext uri="{BB962C8B-B14F-4D97-AF65-F5344CB8AC3E}">
        <p14:creationId xmlns:p14="http://schemas.microsoft.com/office/powerpoint/2010/main" val="2136200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(Bakgrundsbild som kan synas under tiden åhörarna sätter sig)</a:t>
            </a:r>
          </a:p>
          <a:p>
            <a:endParaRPr lang="sv-SE" dirty="0"/>
          </a:p>
          <a:p>
            <a:r>
              <a:rPr lang="sv-SE" dirty="0"/>
              <a:t>Inled med presentation. </a:t>
            </a:r>
          </a:p>
          <a:p>
            <a:endParaRPr lang="sv-SE" b="1"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3FFC9A-FD89-4D08-B049-BBF18193BB8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727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Ja, varför finns vi till då egentligen?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I takt med att samhället förändras och utvecklas, förändras också vårt arbetsliv. Nya arbetsmiljöer uppstår liksom nya risker och möjligheter i en nästintill oavbruten process där ny teknik introduceras, avlöningssystem införs och tas ur bruk, moderna ledarskapsmodeller blir populära och ersätter de som var avsedda för tidigare eller rentav helt andra förhållanden, olika typer av företag och arbetsplatser växer fram, och nya grupper kommer in på arbetsmarknaden osv. Samtidigt som mycket blir bättre över tid tillkommer hela tiden nya risker och nya arbetsmiljöproblem identifieras. Mot bakgrund av detta så kan man konstatera att förändring av arbetsmiljön är både svår att reglera och utvärdera. Och att driva en offensiv arbetsmiljöpolitik med rätt insatser och träffsäkert resultat är komplext.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I Sverige har vi ju som ni vet en ramlagstiftning inom arbetsmiljöområdet och vi har också ett stort engagemang från parterna, vilket innebär att arbetsgivar- och arbetstagarorganisationer tar ett stort ansvar för arbetsmiljöarbetet och att förankra detta på arbetsplatserna. En viktig aktör är förstås också Arbetsmiljöverket som utformar regler om arbetsmiljö och som utövar tillsyn och ser så att reglerna efterlevs.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Samtidigt bedrivs en hel del forskning ute på våra lärosäten runt om i landet, forskning som genererar mycket kunskap om vad god arbetsmiljö är och hur detta är kopplat till friska </a:t>
            </a:r>
            <a:r>
              <a:rPr lang="sv-SE" b="0" dirty="0" err="1"/>
              <a:t>medarbetere</a:t>
            </a:r>
            <a:r>
              <a:rPr lang="sv-SE" b="0" dirty="0"/>
              <a:t>, produktivitet, kvalitet och andra viktiga aspekter som är viktiga för arbetsgivare, samhället och individen. Forskningen har dock ofta svårt att nå ut och få genomslag i praktiken vilket gör det komplicerat att få överblick över den samlade kunskapen och ta ställning till nya rön inom arbetsmiljöområdet.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Och det är här vi kommer in. </a:t>
            </a:r>
            <a:r>
              <a:rPr lang="sv-SE" b="0" dirty="0"/>
              <a:t>Vår huvudsakliga uppgift är att vara en samordnande funktion som samlar in, systematiserar och förmedlar kunskap om arbetsmiljö och vi ska ta den ett steg längre utanför den vetenskapliga och akademiska världen och göra den lättförståelig och användbar i praktiken. Och detta ska vi göra i samverkan med lärosäten, </a:t>
            </a:r>
            <a:r>
              <a:rPr lang="sv-SE" b="0" dirty="0" err="1"/>
              <a:t>forskningsinsitut</a:t>
            </a:r>
            <a:r>
              <a:rPr lang="sv-SE" b="0" dirty="0"/>
              <a:t>, arbetsmarknadens parter och  internationella organ.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Diskussionen om en organisation med nationellt ansvar för kunskapsspridning tillika svensk representation i internationella organ för arbetsmiljö har pågått sedan 2007 då Arbetslivsinstitutet lades ner. Det var en mycket omfattande verksamhet som bedrev forskning om arbetslivet och fungerade som kunskapscentrum för arbetsmiljöfrågor. De hade betydligt större anslag och hade ett 200-tal anställda. Institutet hade även ansvar för att koordinera utbildningar för skyddsombud och företagshälsovård samt att bidra till Sveriges engagemang i det internationella arbetsmiljöarbetet. Vi är inget nytt arbetslivsinstitut. Vi är betydligt färre och har en helt annan budget – dock har vi liksom de hade en koordinerande uppgift att fungera som kunskapscentrum. Dock ska vi inte bedriva egen forskning. </a:t>
            </a:r>
            <a:r>
              <a:rPr lang="sv-SE" sz="1200" b="0" kern="1200" dirty="0">
                <a:solidFill>
                  <a:schemeClr val="tx1"/>
                </a:solidFill>
                <a:effectLst/>
                <a:latin typeface="+mn-lt"/>
                <a:ea typeface="+mn-ea"/>
                <a:cs typeface="+mn-cs"/>
              </a:rPr>
              <a:t>A</a:t>
            </a:r>
            <a:r>
              <a:rPr lang="sv-SE" sz="1200" kern="1200" dirty="0">
                <a:solidFill>
                  <a:schemeClr val="tx1"/>
                </a:solidFill>
                <a:effectLst/>
                <a:latin typeface="+mn-lt"/>
                <a:ea typeface="+mn-ea"/>
                <a:cs typeface="+mn-cs"/>
              </a:rPr>
              <a:t>nsvaret och resurserna för forskning och kunskapsproduktion ligger hos våra universitet/högskolor och andra forskningsinstitut.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Förutom det som redan nämnts finns ett behov av att den förda politiken och olika insatser på arbetsmiljöområdet följs upp och utvärderas – detta är också vår uppgift.</a:t>
            </a:r>
            <a:endParaRPr lang="sv-SE"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b="1"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3FFC9A-FD89-4D08-B049-BBF18193BB8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334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En av tre prioriterade områden i vår nuvarande nationella arbetsmiljöstrategi för Sverige är ”hållbart arbetsliv”. Regeringens bedömning</a:t>
            </a:r>
            <a:r>
              <a:rPr lang="sv-SE" b="0" dirty="0"/>
              <a:t> är att vi behöver långsiktiga </a:t>
            </a:r>
            <a:r>
              <a:rPr lang="sv-SE" dirty="0"/>
              <a:t>insatser för att göra det möjligt för alla att arbeta ett helt arbetsliv. Det preciseras som insatser för att förebygga ohälsa orsakad av arbete och att minska risken för att arbetstagare skadas eller slits ut. Och att det måste finnas förutsättningar för att de med hälsoproblem eller funktionsnedsättningar kan vara med och bidra. Det är ju så att vi också vill ha ett friskt liv efter att vi avslutat vårt arbetsliv.  </a:t>
            </a:r>
          </a:p>
          <a:p>
            <a:endParaRPr lang="sv-SE" dirty="0"/>
          </a:p>
          <a:p>
            <a:r>
              <a:rPr lang="sv-SE" dirty="0"/>
              <a:t>Hur ser då dessa insatser ut? Vad är det för insatser som behöver göras för att skapa förutsättningar för ett hållbart arbetsliv?  Det är ett av de områden vi ska arbeta med och sprida kunskap om, bland annat genom att sammanställa vilka faktorer som ligger till grund för friska och välmående arbetsplatser, ett specifikt uppdrag som vi fått och som vi precis har påbörjat ett projekt kring.</a:t>
            </a:r>
          </a:p>
          <a:p>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2800" b="1" dirty="0"/>
              <a:t>(Om regeringens arbetsmiljöstrategi 2016-2020</a:t>
            </a:r>
          </a:p>
          <a:p>
            <a:r>
              <a:rPr lang="sv-SE" sz="2800" b="0" i="0" kern="1200" dirty="0">
                <a:solidFill>
                  <a:schemeClr val="tx1"/>
                </a:solidFill>
                <a:effectLst/>
                <a:latin typeface="+mn-lt"/>
                <a:ea typeface="+mn-ea"/>
                <a:cs typeface="+mn-cs"/>
              </a:rPr>
              <a:t>Regeringens arbetsmiljöstrategi tar avstamp i konkreta åtgärder inom tre prioriterade områden:</a:t>
            </a:r>
          </a:p>
          <a:p>
            <a:r>
              <a:rPr lang="sv-SE" sz="2800" b="0" i="0" kern="1200" dirty="0">
                <a:solidFill>
                  <a:schemeClr val="tx1"/>
                </a:solidFill>
                <a:effectLst/>
                <a:latin typeface="+mn-lt"/>
                <a:ea typeface="+mn-ea"/>
                <a:cs typeface="+mn-cs"/>
              </a:rPr>
              <a:t>Nollvision mot dödsolyckor och förebyggande av arbetsolyckor</a:t>
            </a:r>
          </a:p>
          <a:p>
            <a:r>
              <a:rPr lang="sv-SE" sz="2800" b="0" i="0" kern="1200" dirty="0">
                <a:solidFill>
                  <a:schemeClr val="tx1"/>
                </a:solidFill>
                <a:effectLst/>
                <a:latin typeface="+mn-lt"/>
                <a:ea typeface="+mn-ea"/>
                <a:cs typeface="+mn-cs"/>
              </a:rPr>
              <a:t>Ett hållbart arbetsliv</a:t>
            </a:r>
          </a:p>
          <a:p>
            <a:r>
              <a:rPr lang="sv-SE" sz="2800" b="0" i="0" kern="1200" dirty="0">
                <a:solidFill>
                  <a:schemeClr val="tx1"/>
                </a:solidFill>
                <a:effectLst/>
                <a:latin typeface="+mn-lt"/>
                <a:ea typeface="+mn-ea"/>
                <a:cs typeface="+mn-cs"/>
              </a:rPr>
              <a:t>Psykosocial arbetsmiljö)</a:t>
            </a:r>
          </a:p>
          <a:p>
            <a:endParaRPr lang="sv-SE" sz="2800"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3FFC9A-FD89-4D08-B049-BBF18193BB8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62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Vår uppgift är kort och gott att visa vägen. Och vägen ska vara lättnavigerad och ha sin grund i aktuell forskning.</a:t>
            </a:r>
          </a:p>
          <a:p>
            <a:endParaRPr lang="sv-SE" dirty="0"/>
          </a:p>
          <a:p>
            <a:r>
              <a:rPr lang="sv-SE" dirty="0"/>
              <a:t>En viktig del av vårt uppdrag är också ”framtidsspaning”, dvs att vi ska blicka framåt och ett uppdrag vi har är att sammanställa kunskap om framtidens arbetsliv. Här har vi i uppdrag att sammanställa nationell och internationell forskning inom området och utifrån en sådan sammanställning utforma fördjupade kunskapsöversikter på utvalda områden. Inom detta område ska även kunskapsluckor identifieras, dvs områden inom vilka forskningsbaserad kunskap saknas och behöver initieras.</a:t>
            </a:r>
          </a:p>
          <a:p>
            <a:pPr marL="171450" indent="-171450">
              <a:buFont typeface="Arial" panose="020B0604020202020204" pitchFamily="34" charset="0"/>
              <a:buChar char="•"/>
            </a:pPr>
            <a:endParaRPr lang="sv-SE" dirty="0"/>
          </a:p>
          <a:p>
            <a:pPr marL="0" indent="0">
              <a:buFont typeface="Arial" panose="020B0604020202020204" pitchFamily="34" charset="0"/>
              <a:buNone/>
            </a:pPr>
            <a:endParaRPr lang="sv-SE" dirty="0"/>
          </a:p>
          <a:p>
            <a:endParaRPr lang="sv-SE" dirty="0"/>
          </a:p>
          <a:p>
            <a:endParaRPr lang="sv-SE" dirty="0"/>
          </a:p>
          <a:p>
            <a:endParaRPr lang="sv-SE" dirty="0"/>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3FFC9A-FD89-4D08-B049-BBF18193BB8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005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Myndigheten för arbetsmiljökunskap är en enrådighetsmyndighet, vilket innebär att myndigheten leds av en generaldirektör. Generaldirektören är utsedd av regeringen. Vår GD heter Nader Ahmadi och kommer närmast från Högskolan i Gävle.</a:t>
            </a:r>
            <a:r>
              <a:rPr lang="sv-SE" sz="1200" kern="1200" dirty="0">
                <a:solidFill>
                  <a:schemeClr val="tx1"/>
                </a:solidFill>
                <a:effectLst/>
                <a:latin typeface="+mn-lt"/>
                <a:ea typeface="+mn-ea"/>
                <a:cs typeface="+mn-cs"/>
              </a:rPr>
              <a:t> Nader är professor i sociologi och har sedan 2016 varit prorektor och ställföreträdande myndighetschef för Högskolan i Gävle. Tidigare har han bland annat varit chef för högskolans Akademi för hälsa och arbetsliv. Nader Ahmadi har bred erfarenhet av ledarskap och utvecklingsarbete och har haft uppdrag för bland annat Regeringskansliet, Sida, Unicef och Världsbanken.</a:t>
            </a:r>
          </a:p>
          <a:p>
            <a:pPr marL="0" indent="0">
              <a:buNone/>
            </a:pPr>
            <a:endParaRPr lang="sv-SE" sz="1200" b="0" i="0" kern="1200" dirty="0">
              <a:solidFill>
                <a:schemeClr val="tx1"/>
              </a:solidFill>
              <a:effectLst/>
              <a:latin typeface="+mn-lt"/>
              <a:ea typeface="+mn-ea"/>
              <a:cs typeface="+mn-cs"/>
            </a:endParaRPr>
          </a:p>
          <a:p>
            <a:pPr marL="0" indent="0">
              <a:buNone/>
            </a:pPr>
            <a:endParaRPr lang="sv-SE" sz="1200" b="0" i="0" kern="1200" dirty="0">
              <a:solidFill>
                <a:schemeClr val="tx1"/>
              </a:solidFill>
              <a:effectLst/>
              <a:latin typeface="+mn-lt"/>
              <a:ea typeface="+mn-ea"/>
              <a:cs typeface="+mn-cs"/>
            </a:endParaRPr>
          </a:p>
          <a:p>
            <a:pPr marL="0" indent="0">
              <a:buNone/>
            </a:pPr>
            <a:r>
              <a:rPr lang="sv-SE" sz="1200" b="0" i="0" kern="1200" dirty="0">
                <a:solidFill>
                  <a:schemeClr val="tx1"/>
                </a:solidFill>
                <a:effectLst/>
                <a:latin typeface="+mn-lt"/>
                <a:ea typeface="+mn-ea"/>
                <a:cs typeface="+mn-cs"/>
              </a:rPr>
              <a:t>Det finns även ett insynsråd. Insynsrådet utövar tillsyn över verksamheten och ger råd till generaldirektören. Medlemmarna i insynsrådet utses av regeringen.</a:t>
            </a:r>
            <a:endParaRPr lang="sv-SE" dirty="0"/>
          </a:p>
          <a:p>
            <a:pPr marL="0" indent="0">
              <a:buNone/>
            </a:pPr>
            <a:endParaRPr lang="sv-SE" dirty="0"/>
          </a:p>
          <a:p>
            <a:pPr marL="0" indent="0">
              <a:buNone/>
            </a:pPr>
            <a:r>
              <a:rPr lang="sv-SE" dirty="0"/>
              <a:t>Insynsrådet består av:</a:t>
            </a:r>
          </a:p>
          <a:p>
            <a:pPr marL="0" indent="0">
              <a:buNone/>
            </a:pPr>
            <a:endParaRPr lang="sv-SE" dirty="0"/>
          </a:p>
          <a:p>
            <a:pPr marL="0" indent="0">
              <a:buNone/>
            </a:pPr>
            <a:r>
              <a:rPr lang="sv-SE" dirty="0"/>
              <a:t>Kristina Alexanderson, </a:t>
            </a:r>
            <a:r>
              <a:rPr lang="sv-SE" b="1" dirty="0"/>
              <a:t>professor vid Karolinska Institutet</a:t>
            </a:r>
          </a:p>
          <a:p>
            <a:pPr marL="0" indent="0">
              <a:buNone/>
            </a:pPr>
            <a:r>
              <a:rPr lang="sv-SE" dirty="0"/>
              <a:t>Ann Ponton </a:t>
            </a:r>
            <a:r>
              <a:rPr lang="sv-SE" dirty="0" err="1"/>
              <a:t>Klevestedt</a:t>
            </a:r>
            <a:r>
              <a:rPr lang="sv-SE" dirty="0"/>
              <a:t>, </a:t>
            </a:r>
            <a:r>
              <a:rPr lang="sv-SE" b="1" dirty="0"/>
              <a:t>enhetschef vid Arbetsmiljöverket</a:t>
            </a:r>
          </a:p>
          <a:p>
            <a:pPr marL="0" indent="0">
              <a:buNone/>
            </a:pPr>
            <a:r>
              <a:rPr lang="sv-SE" dirty="0"/>
              <a:t>Raimo Pärssinen, riksdagsledamot, raimo.parssinen@riksdagen.se</a:t>
            </a:r>
          </a:p>
          <a:p>
            <a:pPr marL="0" indent="0">
              <a:buNone/>
            </a:pPr>
            <a:r>
              <a:rPr lang="sv-SE" dirty="0"/>
              <a:t>Jessika Roswall, </a:t>
            </a:r>
            <a:r>
              <a:rPr lang="sv-SE" b="1" dirty="0"/>
              <a:t>riksdagsledamot</a:t>
            </a:r>
          </a:p>
          <a:p>
            <a:pPr marL="0" indent="0">
              <a:buNone/>
            </a:pPr>
            <a:r>
              <a:rPr lang="sv-SE" dirty="0"/>
              <a:t>Maria </a:t>
            </a:r>
            <a:r>
              <a:rPr lang="sv-SE" dirty="0" err="1"/>
              <a:t>Schönefeld</a:t>
            </a:r>
            <a:r>
              <a:rPr lang="sv-SE" dirty="0"/>
              <a:t>, verkställande direktör vid </a:t>
            </a:r>
            <a:r>
              <a:rPr lang="sv-SE" b="1" dirty="0" err="1"/>
              <a:t>Prevent</a:t>
            </a:r>
            <a:endParaRPr lang="sv-SE" b="1" dirty="0"/>
          </a:p>
          <a:p>
            <a:pPr marL="0" indent="0">
              <a:buNone/>
            </a:pPr>
            <a:r>
              <a:rPr lang="sv-SE" dirty="0"/>
              <a:t>Michael </a:t>
            </a:r>
            <a:r>
              <a:rPr lang="sv-SE" dirty="0" err="1"/>
              <a:t>Tåhlin</a:t>
            </a:r>
            <a:r>
              <a:rPr lang="sv-SE" dirty="0"/>
              <a:t>, professor vid </a:t>
            </a:r>
            <a:r>
              <a:rPr lang="sv-SE" b="1" dirty="0"/>
              <a:t>Stockholms universitet</a:t>
            </a:r>
          </a:p>
          <a:p>
            <a:pPr marL="0" indent="0">
              <a:buNone/>
            </a:pPr>
            <a:r>
              <a:rPr lang="sv-SE" dirty="0"/>
              <a:t>Mikael Westberg, rättschef vid </a:t>
            </a:r>
            <a:r>
              <a:rPr lang="sv-SE" b="1" dirty="0"/>
              <a:t>Försäkringskassan</a:t>
            </a:r>
          </a:p>
          <a:p>
            <a:pPr marL="0" indent="0">
              <a:buNone/>
            </a:pPr>
            <a:endParaRPr lang="sv-SE" dirty="0"/>
          </a:p>
          <a:p>
            <a:pPr marL="0" indent="0">
              <a:buNone/>
            </a:pPr>
            <a:r>
              <a:rPr lang="sv-SE" dirty="0"/>
              <a:t>3 </a:t>
            </a:r>
            <a:r>
              <a:rPr lang="sv-SE" dirty="0" err="1"/>
              <a:t>analystiker</a:t>
            </a:r>
            <a:r>
              <a:rPr lang="sv-SE" dirty="0"/>
              <a:t>, 3 kommunikatörer och 4 inom verksamhetsstöd (arkivarie, controller, sekreterare och verksamhetschef). Vi rekryterar för tillfället 6 nya medarbetare; Chef för analysfunktionen, analytiker,  kommunikationschef, kvalitetssamordnare, HR-ansvarig samt ytterligare en sekreterare.</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3FFC9A-FD89-4D08-B049-BBF18193BB8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409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Vår övergripande uppgift från regeringen. (Förordning, Regleringsbrev och Regeringsbeslut)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chemeClr val="tx1"/>
                </a:solidFill>
                <a:effectLst/>
                <a:latin typeface="+mn-lt"/>
                <a:ea typeface="+mn-ea"/>
                <a:cs typeface="+mn-cs"/>
              </a:rPr>
              <a:t>Nedan följer förordningen i sin helhet: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chemeClr val="tx1"/>
                </a:solidFill>
                <a:effectLst/>
                <a:latin typeface="+mn-lt"/>
                <a:ea typeface="+mn-ea"/>
                <a:cs typeface="+mn-cs"/>
              </a:rPr>
              <a:t>Förordning med instruktion för Myndigheten för arbetsmiljökunskap</a:t>
            </a:r>
          </a:p>
          <a:p>
            <a:r>
              <a:rPr lang="sv-SE" sz="1200" b="1" i="0" kern="1200" dirty="0">
                <a:solidFill>
                  <a:schemeClr val="tx1"/>
                </a:solidFill>
                <a:effectLst/>
                <a:latin typeface="+mn-lt"/>
                <a:ea typeface="+mn-ea"/>
                <a:cs typeface="+mn-cs"/>
              </a:rPr>
              <a:t>SFS nr</a:t>
            </a:r>
            <a:r>
              <a:rPr lang="sv-SE" sz="1200" b="0" i="0" kern="1200" dirty="0">
                <a:solidFill>
                  <a:schemeClr val="tx1"/>
                </a:solidFill>
                <a:effectLst/>
                <a:latin typeface="+mn-lt"/>
                <a:ea typeface="+mn-ea"/>
                <a:cs typeface="+mn-cs"/>
              </a:rPr>
              <a:t>: 2018:254</a:t>
            </a:r>
            <a:r>
              <a:rPr lang="sv-SE" dirty="0"/>
              <a:t/>
            </a:r>
            <a:br>
              <a:rPr lang="sv-SE" dirty="0"/>
            </a:br>
            <a:r>
              <a:rPr lang="sv-SE" sz="1200" b="1" i="0" kern="1200" dirty="0">
                <a:solidFill>
                  <a:schemeClr val="tx1"/>
                </a:solidFill>
                <a:effectLst/>
                <a:latin typeface="+mn-lt"/>
                <a:ea typeface="+mn-ea"/>
                <a:cs typeface="+mn-cs"/>
              </a:rPr>
              <a:t>Departement/myndighet</a:t>
            </a:r>
            <a:r>
              <a:rPr lang="sv-SE" sz="1200" b="0" i="0" kern="1200" dirty="0">
                <a:solidFill>
                  <a:schemeClr val="tx1"/>
                </a:solidFill>
                <a:effectLst/>
                <a:latin typeface="+mn-lt"/>
                <a:ea typeface="+mn-ea"/>
                <a:cs typeface="+mn-cs"/>
              </a:rPr>
              <a:t>: Arbetsmarknadsdepartementet </a:t>
            </a:r>
            <a:r>
              <a:rPr lang="sv-SE" dirty="0"/>
              <a:t/>
            </a:r>
            <a:br>
              <a:rPr lang="sv-SE" dirty="0"/>
            </a:br>
            <a:r>
              <a:rPr lang="sv-SE" sz="1200" b="1" i="0" kern="1200" dirty="0">
                <a:solidFill>
                  <a:schemeClr val="tx1"/>
                </a:solidFill>
                <a:effectLst/>
                <a:latin typeface="+mn-lt"/>
                <a:ea typeface="+mn-ea"/>
                <a:cs typeface="+mn-cs"/>
              </a:rPr>
              <a:t>Utfärdad</a:t>
            </a:r>
            <a:r>
              <a:rPr lang="sv-SE" sz="1200" b="0" i="0" kern="1200" dirty="0">
                <a:solidFill>
                  <a:schemeClr val="tx1"/>
                </a:solidFill>
                <a:effectLst/>
                <a:latin typeface="+mn-lt"/>
                <a:ea typeface="+mn-ea"/>
                <a:cs typeface="+mn-cs"/>
              </a:rPr>
              <a:t>: 2018-04-19 </a:t>
            </a:r>
            <a:endParaRPr lang="sv-SE" sz="1200" b="1" i="0" u="none" strike="noStrike" kern="1200" dirty="0">
              <a:solidFill>
                <a:schemeClr val="tx1"/>
              </a:solidFill>
              <a:effectLst/>
              <a:latin typeface="+mn-lt"/>
              <a:ea typeface="+mn-ea"/>
              <a:cs typeface="+mn-cs"/>
            </a:endParaRPr>
          </a:p>
          <a:p>
            <a:endParaRPr lang="sv-SE" sz="1200" b="1"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Uppgifter</a:t>
            </a:r>
            <a:endParaRPr lang="sv-SE" sz="1200" b="1" i="0"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1 §</a:t>
            </a:r>
            <a:r>
              <a:rPr lang="sv-SE" sz="1200" b="0" i="0" kern="1200" dirty="0">
                <a:solidFill>
                  <a:schemeClr val="tx1"/>
                </a:solidFill>
                <a:effectLst/>
                <a:latin typeface="+mn-lt"/>
                <a:ea typeface="+mn-ea"/>
                <a:cs typeface="+mn-cs"/>
              </a:rPr>
              <a:t> Myndigheten för arbetsmiljökunskap är nationellt kunskapscentrum för frågor om arbetsmiljö. Myndigheten har till uppgift att ansvara för kunskapsuppbyggnad och kunskapsspridning samt utvärdering och analys i syfte att bidra till att kunskap om arbetsmiljö kommer till användning i praktiken.</a:t>
            </a:r>
          </a:p>
          <a:p>
            <a:r>
              <a:rPr lang="sv-SE" sz="1200" b="1" i="0" u="none" strike="noStrike" kern="1200" dirty="0">
                <a:solidFill>
                  <a:schemeClr val="tx1"/>
                </a:solidFill>
                <a:effectLst/>
                <a:latin typeface="+mn-lt"/>
                <a:ea typeface="+mn-ea"/>
                <a:cs typeface="+mn-cs"/>
              </a:rPr>
              <a:t>2 §</a:t>
            </a:r>
            <a:r>
              <a:rPr lang="sv-SE" sz="1200" b="1" i="0" kern="1200" dirty="0">
                <a:solidFill>
                  <a:schemeClr val="tx1"/>
                </a:solidFill>
                <a:effectLst/>
                <a:latin typeface="+mn-lt"/>
                <a:ea typeface="+mn-ea"/>
                <a:cs typeface="+mn-cs"/>
              </a:rPr>
              <a:t> Myndigheten ska inom sitt ansvarsområde</a:t>
            </a:r>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1. samla in, sammanställa och sprida kunskap baserad på forskning på ett begripligt och lättillgängligt sätt,</a:t>
            </a:r>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2. utvärdera och analysera effekter av beslutade och genomförda statliga reformer och andra statliga initiativ, och</a:t>
            </a:r>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3. följa och analysera utvecklingen i syfte att stärka sitt kunskaps-, analys- och utvärderingsarbete.</a:t>
            </a:r>
          </a:p>
          <a:p>
            <a:r>
              <a:rPr lang="sv-SE" sz="1200" b="1" i="0" u="none" strike="noStrike" kern="1200" dirty="0">
                <a:solidFill>
                  <a:schemeClr val="tx1"/>
                </a:solidFill>
                <a:effectLst/>
                <a:latin typeface="+mn-lt"/>
                <a:ea typeface="+mn-ea"/>
                <a:cs typeface="+mn-cs"/>
              </a:rPr>
              <a:t>3 §</a:t>
            </a:r>
            <a:r>
              <a:rPr lang="sv-SE" sz="1200" b="1" i="0" kern="1200" dirty="0">
                <a:solidFill>
                  <a:schemeClr val="tx1"/>
                </a:solidFill>
                <a:effectLst/>
                <a:latin typeface="+mn-lt"/>
                <a:ea typeface="+mn-ea"/>
                <a:cs typeface="+mn-cs"/>
              </a:rPr>
              <a:t> Myndigheten har även till uppgift att</a:t>
            </a:r>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1. följa och främja kunskapsuppbyggnad om arbetsmiljöfrågor i Europeiska unionen och internationellt, och</a:t>
            </a:r>
            <a:br>
              <a:rPr lang="sv-SE" sz="1200" b="1" i="0" kern="1200" dirty="0">
                <a:solidFill>
                  <a:schemeClr val="tx1"/>
                </a:solidFill>
                <a:effectLst/>
                <a:latin typeface="+mn-lt"/>
                <a:ea typeface="+mn-ea"/>
                <a:cs typeface="+mn-cs"/>
              </a:rPr>
            </a:br>
            <a:r>
              <a:rPr lang="sv-SE" sz="1200" b="1" i="0" kern="1200" dirty="0">
                <a:solidFill>
                  <a:schemeClr val="tx1"/>
                </a:solidFill>
                <a:effectLst/>
                <a:latin typeface="+mn-lt"/>
                <a:ea typeface="+mn-ea"/>
                <a:cs typeface="+mn-cs"/>
              </a:rPr>
              <a:t>2. följa och främja företagshälsovårdens utveckling</a:t>
            </a:r>
            <a:r>
              <a:rPr lang="sv-SE" sz="1200" b="0" i="0" kern="1200" dirty="0">
                <a:solidFill>
                  <a:schemeClr val="tx1"/>
                </a:solidFill>
                <a:effectLst/>
                <a:latin typeface="+mn-lt"/>
                <a:ea typeface="+mn-ea"/>
                <a:cs typeface="+mn-cs"/>
              </a:rPr>
              <a:t>.</a:t>
            </a:r>
          </a:p>
          <a:p>
            <a:r>
              <a:rPr lang="sv-SE" sz="1200" b="1" i="0" u="none" strike="noStrike" kern="1200" dirty="0">
                <a:solidFill>
                  <a:schemeClr val="tx1"/>
                </a:solidFill>
                <a:effectLst/>
                <a:latin typeface="+mn-lt"/>
                <a:ea typeface="+mn-ea"/>
                <a:cs typeface="+mn-cs"/>
              </a:rPr>
              <a:t>4 §</a:t>
            </a:r>
            <a:r>
              <a:rPr lang="sv-SE" sz="1200" b="0" i="0" kern="1200" dirty="0">
                <a:solidFill>
                  <a:schemeClr val="tx1"/>
                </a:solidFill>
                <a:effectLst/>
                <a:latin typeface="+mn-lt"/>
                <a:ea typeface="+mn-ea"/>
                <a:cs typeface="+mn-cs"/>
              </a:rPr>
              <a:t> Myndigheten får bedriva den forskning som är nödvändig för att myndighetens uppgifter enligt 2 § ska kunna fullgöras.</a:t>
            </a:r>
          </a:p>
          <a:p>
            <a:r>
              <a:rPr lang="sv-SE" sz="1200" b="1" i="0" u="none" strike="noStrike" kern="1200" dirty="0">
                <a:solidFill>
                  <a:schemeClr val="tx1"/>
                </a:solidFill>
                <a:effectLst/>
                <a:latin typeface="+mn-lt"/>
                <a:ea typeface="+mn-ea"/>
                <a:cs typeface="+mn-cs"/>
              </a:rPr>
              <a:t>5 §</a:t>
            </a:r>
            <a:r>
              <a:rPr lang="sv-SE" sz="1200" b="0" i="0" kern="1200" dirty="0">
                <a:solidFill>
                  <a:schemeClr val="tx1"/>
                </a:solidFill>
                <a:effectLst/>
                <a:latin typeface="+mn-lt"/>
                <a:ea typeface="+mn-ea"/>
                <a:cs typeface="+mn-cs"/>
              </a:rPr>
              <a:t> Vid myndigheten ska det finnas en funktion för kvalitetssäkring som ska granska myndighetens arbete ur ett vetenskapligt perspektiv.</a:t>
            </a:r>
          </a:p>
          <a:p>
            <a:r>
              <a:rPr lang="sv-SE" sz="1200" b="1" i="0" u="none" strike="noStrike" kern="1200" dirty="0">
                <a:solidFill>
                  <a:schemeClr val="tx1"/>
                </a:solidFill>
                <a:effectLst/>
                <a:latin typeface="+mn-lt"/>
                <a:ea typeface="+mn-ea"/>
                <a:cs typeface="+mn-cs"/>
              </a:rPr>
              <a:t>6 §</a:t>
            </a:r>
            <a:r>
              <a:rPr lang="sv-SE" sz="1200" b="0" i="0" kern="1200" dirty="0">
                <a:solidFill>
                  <a:schemeClr val="tx1"/>
                </a:solidFill>
                <a:effectLst/>
                <a:latin typeface="+mn-lt"/>
                <a:ea typeface="+mn-ea"/>
                <a:cs typeface="+mn-cs"/>
              </a:rPr>
              <a:t> Myndigheten ska i sitt arbete särskilt belysa arbetsmiljöns beskaffenhet och utveckling i olika branscher. Myndigheten ska i sitt arbete beakta ett jämställdhets- och likabehandlingsperspektiv.</a:t>
            </a:r>
          </a:p>
          <a:p>
            <a:r>
              <a:rPr lang="sv-SE" sz="1200" b="1" i="0" u="none" strike="noStrike" kern="1200" dirty="0">
                <a:solidFill>
                  <a:schemeClr val="tx1"/>
                </a:solidFill>
                <a:effectLst/>
                <a:latin typeface="+mn-lt"/>
                <a:ea typeface="+mn-ea"/>
                <a:cs typeface="+mn-cs"/>
              </a:rPr>
              <a:t>Samverkan</a:t>
            </a:r>
            <a:endParaRPr lang="sv-SE" sz="1200" b="1" i="0"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7 §</a:t>
            </a:r>
            <a:r>
              <a:rPr lang="sv-SE" sz="1200" b="0" i="0" kern="1200" dirty="0">
                <a:solidFill>
                  <a:schemeClr val="tx1"/>
                </a:solidFill>
                <a:effectLst/>
                <a:latin typeface="+mn-lt"/>
                <a:ea typeface="+mn-ea"/>
                <a:cs typeface="+mn-cs"/>
              </a:rPr>
              <a:t> Myndigheten ska samverka med arbetsmarknadens parter och andra aktörer i den utsträckning det behövs för verksamheten.</a:t>
            </a:r>
          </a:p>
          <a:p>
            <a:r>
              <a:rPr lang="sv-SE" sz="1200" b="1" i="0" u="none" strike="noStrike" kern="1200" dirty="0">
                <a:solidFill>
                  <a:schemeClr val="tx1"/>
                </a:solidFill>
                <a:effectLst/>
                <a:latin typeface="+mn-lt"/>
                <a:ea typeface="+mn-ea"/>
                <a:cs typeface="+mn-cs"/>
              </a:rPr>
              <a:t>Ledning</a:t>
            </a:r>
            <a:endParaRPr lang="sv-SE" sz="1200" b="1" i="0"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8 §</a:t>
            </a:r>
            <a:r>
              <a:rPr lang="sv-SE" sz="1200" b="0" i="0" kern="1200" dirty="0">
                <a:solidFill>
                  <a:schemeClr val="tx1"/>
                </a:solidFill>
                <a:effectLst/>
                <a:latin typeface="+mn-lt"/>
                <a:ea typeface="+mn-ea"/>
                <a:cs typeface="+mn-cs"/>
              </a:rPr>
              <a:t> Myndigheten leds av en myndighetschef.</a:t>
            </a:r>
          </a:p>
          <a:p>
            <a:r>
              <a:rPr lang="sv-SE" sz="1200" b="1" i="0" u="none" strike="noStrike" kern="1200" dirty="0">
                <a:solidFill>
                  <a:schemeClr val="tx1"/>
                </a:solidFill>
                <a:effectLst/>
                <a:latin typeface="+mn-lt"/>
                <a:ea typeface="+mn-ea"/>
                <a:cs typeface="+mn-cs"/>
              </a:rPr>
              <a:t>9 §</a:t>
            </a:r>
            <a:r>
              <a:rPr lang="sv-SE" sz="1200" b="0" i="0" kern="1200" dirty="0">
                <a:solidFill>
                  <a:schemeClr val="tx1"/>
                </a:solidFill>
                <a:effectLst/>
                <a:latin typeface="+mn-lt"/>
                <a:ea typeface="+mn-ea"/>
                <a:cs typeface="+mn-cs"/>
              </a:rPr>
              <a:t> Vid myndigheten ska det finnas ett insynsråd med högst åtta ledamöter.</a:t>
            </a:r>
          </a:p>
          <a:p>
            <a:r>
              <a:rPr lang="sv-SE" sz="1200" b="1" i="0" u="none" strike="noStrike" kern="1200" dirty="0">
                <a:solidFill>
                  <a:schemeClr val="tx1"/>
                </a:solidFill>
                <a:effectLst/>
                <a:latin typeface="+mn-lt"/>
                <a:ea typeface="+mn-ea"/>
                <a:cs typeface="+mn-cs"/>
              </a:rPr>
              <a:t>Anställningar och uppdrag</a:t>
            </a:r>
            <a:endParaRPr lang="sv-SE" sz="1200" b="1" i="0"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10 §</a:t>
            </a:r>
            <a:r>
              <a:rPr lang="sv-SE" sz="1200" b="0" i="0" kern="1200" dirty="0">
                <a:solidFill>
                  <a:schemeClr val="tx1"/>
                </a:solidFill>
                <a:effectLst/>
                <a:latin typeface="+mn-lt"/>
                <a:ea typeface="+mn-ea"/>
                <a:cs typeface="+mn-cs"/>
              </a:rPr>
              <a:t> Generaldirektören är myndighetschef.</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3FFC9A-FD89-4D08-B049-BBF18193BB8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246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också ett antal konkreta uppdrag.</a:t>
            </a:r>
          </a:p>
          <a:p>
            <a:endParaRPr lang="sv-SE" dirty="0"/>
          </a:p>
          <a:p>
            <a:endParaRPr lang="sv-SE" dirty="0"/>
          </a:p>
          <a:p>
            <a:r>
              <a:rPr lang="sv-SE" dirty="0"/>
              <a:t>Våra uppdrag kommer dels från </a:t>
            </a:r>
            <a:r>
              <a:rPr lang="sv-SE" b="1" dirty="0"/>
              <a:t>regleringsbrevet</a:t>
            </a:r>
            <a:r>
              <a:rPr lang="sv-SE" dirty="0"/>
              <a:t> som är ett regeringsbeslut. Nedan formuleringar kommer från </a:t>
            </a:r>
            <a:r>
              <a:rPr lang="sv-SE" b="1" dirty="0"/>
              <a:t>regleringsbrevet</a:t>
            </a:r>
            <a:r>
              <a:rPr lang="sv-SE" dirty="0"/>
              <a:t>:</a:t>
            </a:r>
          </a:p>
          <a:p>
            <a:endParaRPr lang="sv-SE" dirty="0"/>
          </a:p>
          <a:p>
            <a:r>
              <a:rPr lang="sv-SE" b="1" dirty="0"/>
              <a:t>Kunskap om framtidens arbetsliv</a:t>
            </a:r>
          </a:p>
          <a:p>
            <a:r>
              <a:rPr lang="sv-SE" sz="1200" b="0" i="0" kern="1200" dirty="0">
                <a:solidFill>
                  <a:schemeClr val="tx1"/>
                </a:solidFill>
                <a:effectLst/>
                <a:latin typeface="+mn-lt"/>
                <a:ea typeface="+mn-ea"/>
                <a:cs typeface="+mn-cs"/>
              </a:rPr>
              <a:t>Nya teknologier skapar möjligheter och utmaningar för framtidens arbetsliv. Arbetstagares kompetens behöver tas tillvara samtidigt som en god arbetsmiljö säkerställs. Det finns ett behov av både lättillgängliga kunskapsöversikter och fördjupad kunskap om hur ett arbetsliv i förändring kan påverka arbetsmiljön och påverka förutsättningarna för det förebyggande arbetsmiljöarbetet. Myndigheten får därför i uppdrag att sammanställa nationell och internationell forskning inom området och utifrån sin sammanställning utforma fördjupade kunskapsöversikter på utvalda områden. Myndigheten ska också identifiera kunskapsluckor. Uppdraget ska redovisas i samband med årsredovisningen för 2019.</a:t>
            </a:r>
            <a:endParaRPr lang="sv-SE" b="1" dirty="0"/>
          </a:p>
          <a:p>
            <a:endParaRPr lang="sv-SE" b="1" dirty="0"/>
          </a:p>
          <a:p>
            <a:r>
              <a:rPr lang="sv-SE" b="1" dirty="0"/>
              <a:t>Företagshälsovårdens kompetensförsörjning</a:t>
            </a:r>
          </a:p>
          <a:p>
            <a:r>
              <a:rPr lang="sv-SE" sz="1200" b="0" i="0" kern="1200" dirty="0">
                <a:solidFill>
                  <a:schemeClr val="tx1"/>
                </a:solidFill>
                <a:effectLst/>
                <a:latin typeface="+mn-lt"/>
                <a:ea typeface="+mn-ea"/>
                <a:cs typeface="+mn-cs"/>
              </a:rPr>
              <a:t>Myndigheten ska sammanställa underlag om och analysera behovet av utbildningar av relevans för olika yrkesgrupper inom företagshälsovården. Uppdraget ska redovisas senast den 30 mars 2019. </a:t>
            </a:r>
            <a:endParaRPr lang="sv-SE" b="1" dirty="0"/>
          </a:p>
          <a:p>
            <a:endParaRPr lang="sv-SE" b="1" dirty="0"/>
          </a:p>
          <a:p>
            <a:r>
              <a:rPr lang="sv-SE" b="0" dirty="0"/>
              <a:t>________________________________________________________</a:t>
            </a:r>
          </a:p>
          <a:p>
            <a:endParaRPr lang="sv-SE" b="0" dirty="0"/>
          </a:p>
          <a:p>
            <a:r>
              <a:rPr lang="sv-SE" b="0" dirty="0"/>
              <a:t>Övriga uppdrag har kommit som separata beslut. Nedan formuleringar kommer från de </a:t>
            </a:r>
            <a:r>
              <a:rPr lang="sv-SE" b="1" dirty="0"/>
              <a:t>separata besluten:</a:t>
            </a:r>
          </a:p>
          <a:p>
            <a:endParaRPr lang="sv-SE" b="0" dirty="0"/>
          </a:p>
          <a:p>
            <a:r>
              <a:rPr lang="sv-SE" b="1" dirty="0"/>
              <a:t>Sammanställa faktorer som skapar friska och välmående arbetsplatser</a:t>
            </a:r>
          </a:p>
          <a:p>
            <a:r>
              <a:rPr lang="sv-SE" dirty="0"/>
              <a:t>Regeringen uppdrar åt Myndigheten för arbetsmiljökunskap att sammanställa kunskap om faktorer som skapar friska och välmående arbetsplatser. Ett särskilt fokus ska vara på den organisatoriska och sociala arbetsmiljön. Kunskapssammanställningen ska bidra till arbetet med uppdraget om att sammanställa och redovisa friskfaktorer som kan mätas och följas över tid (A2018/01350/ARM). Uppdraget ska redovisas till regeringen (Arbetsmarknadsdepartementet och Socialdepartementet) senast i samband med myndighetens årsredovisning för 2019. Myndigheten får för uppdragets genomförande använda 1 000 000 kronor under 2018 och för 2019 beräknas 2 000 000 kronor få användas. </a:t>
            </a:r>
            <a:endParaRPr lang="sv-SE" b="0" dirty="0"/>
          </a:p>
          <a:p>
            <a:endParaRPr lang="sv-SE" b="0" dirty="0"/>
          </a:p>
          <a:p>
            <a:r>
              <a:rPr lang="sv-SE" b="1" dirty="0"/>
              <a:t>Sammanställa friskfaktorer på organisatorisk nivå som kan mätas och följas över tid</a:t>
            </a:r>
          </a:p>
          <a:p>
            <a:r>
              <a:rPr lang="sv-SE" dirty="0"/>
              <a:t>Regeringen uppdrar åt Arbetsmiljöverket och Myndigheten för arbetsmiljökunskap att sammanställa och redovisa friskfaktorer på organisatorisk nivå som kan mätas och följas över tid. Friskfaktorerna ska kunna bidra till en hållbar och hälsosam arbetsmiljö. Arbetsmiljöverket och Myndigheten för arbetsmiljökunskap ska samverka med Folkhälsomyndigheten, Försäkringskassan och andra relevanta myndigheter. Resultat av tidigare lämnade uppdrag ska beaktas. Uppdraget ska delredovisas till regeringen (Arbetsmarknadsdepartementet) senast i samband med årsredovisningen för 2019 och slutredovisas senast i samband med årsredovisningen för 2020. </a:t>
            </a:r>
            <a:endParaRPr lang="sv-SE" b="0" dirty="0"/>
          </a:p>
          <a:p>
            <a:endParaRPr lang="sv-SE" b="0" dirty="0"/>
          </a:p>
          <a:p>
            <a:r>
              <a:rPr lang="sv-SE" b="1" dirty="0"/>
              <a:t>Riktlinjer för evidensbaserad praktik i företagshälsovård</a:t>
            </a:r>
          </a:p>
          <a:p>
            <a:r>
              <a:rPr lang="sv-SE" b="0" dirty="0"/>
              <a:t>Regeringen uppdrag åt Myndigheten för arbetsmiljökunskap att utveckla och sprida riktlinjer för en evidensbaserad praktik i företagshälsovården. Uppdraget ska redovisas till regeringen i samband med myndighetens årsredovisning för 2018.</a:t>
            </a:r>
          </a:p>
          <a:p>
            <a:r>
              <a:rPr lang="sv-SE" b="0" dirty="0"/>
              <a:t>Manus</a:t>
            </a:r>
          </a:p>
          <a:p>
            <a:endParaRPr lang="sv-SE" b="0"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3FFC9A-FD89-4D08-B049-BBF18193BB8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897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behöver snabbt få en övergripande bild av kunskapsläge, behov och vad som är på gång</a:t>
            </a:r>
          </a:p>
          <a:p>
            <a:r>
              <a:rPr lang="sv-SE" dirty="0"/>
              <a:t>Vi är i ett intensivt uppbyggnadsskede där vi ska bygga upp en verksamhet i grunden med allt vad det innebär med att lära känna varandra, interna rutiner och </a:t>
            </a:r>
            <a:r>
              <a:rPr lang="sv-SE" dirty="0" err="1"/>
              <a:t>policies</a:t>
            </a:r>
            <a:r>
              <a:rPr lang="sv-SE" dirty="0"/>
              <a:t> och arbetsformer till hur vår logotyp, hemsida och grafiskt material ska se ut, samtidigt som vi förstås ska komma igång och leverera på våra uppdrag.</a:t>
            </a:r>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3FFC9A-FD89-4D08-B049-BBF18193BB8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9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Vårt ledord: samverkan!</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3FFC9A-FD89-4D08-B049-BBF18193BB8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2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8D376E49-D542-415A-9D44-FBA4361C48C4}" type="datetimeFigureOut">
              <a:rPr lang="sv-SE" smtClean="0"/>
              <a:t>2018-10-19</a:t>
            </a:fld>
            <a:endParaRPr lang="sv-SE"/>
          </a:p>
        </p:txBody>
      </p:sp>
      <p:sp>
        <p:nvSpPr>
          <p:cNvPr id="5" name="Platshållare för sidfot 4"/>
          <p:cNvSpPr>
            <a:spLocks noGrp="1"/>
          </p:cNvSpPr>
          <p:nvPr>
            <p:ph type="ftr" sz="quarter" idx="11"/>
          </p:nvPr>
        </p:nvSpPr>
        <p:spPr/>
        <p:txBody>
          <a:bodyPr/>
          <a:lstStyle/>
          <a:p>
            <a:r>
              <a:rPr lang="sv-SE" dirty="0" smtClean="0">
                <a:solidFill>
                  <a:srgbClr val="000000"/>
                </a:solidFill>
              </a:rPr>
              <a:t>Gunnar.bergstrom@hig.se</a:t>
            </a:r>
          </a:p>
          <a:p>
            <a:endParaRPr lang="sv-SE" dirty="0"/>
          </a:p>
        </p:txBody>
      </p:sp>
      <p:sp>
        <p:nvSpPr>
          <p:cNvPr id="6" name="Platshållare för bildnummer 5"/>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101187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D376E49-D542-415A-9D44-FBA4361C48C4}" type="datetimeFigureOut">
              <a:rPr lang="sv-SE" smtClean="0"/>
              <a:t>2018-10-19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39383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D376E49-D542-415A-9D44-FBA4361C48C4}" type="datetimeFigureOut">
              <a:rPr lang="sv-SE" smtClean="0"/>
              <a:t>2018-10-19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189553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8D376E49-D542-415A-9D44-FBA4361C48C4}" type="datetimeFigureOut">
              <a:rPr lang="sv-SE" smtClean="0"/>
              <a:t>2018-10-19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1692767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D376E49-D542-415A-9D44-FBA4361C48C4}" type="datetimeFigureOut">
              <a:rPr lang="sv-SE" smtClean="0"/>
              <a:t>2018-10-19</a:t>
            </a:fld>
            <a:endParaRPr lang="sv-SE"/>
          </a:p>
        </p:txBody>
      </p:sp>
      <p:sp>
        <p:nvSpPr>
          <p:cNvPr id="5" name="Platshållare för sidfot 4"/>
          <p:cNvSpPr>
            <a:spLocks noGrp="1"/>
          </p:cNvSpPr>
          <p:nvPr>
            <p:ph type="ftr" sz="quarter" idx="11"/>
          </p:nvPr>
        </p:nvSpPr>
        <p:spPr/>
        <p:txBody>
          <a:bodyPr/>
          <a:lstStyle/>
          <a:p>
            <a:r>
              <a:rPr lang="sv-SE" dirty="0" smtClean="0">
                <a:solidFill>
                  <a:srgbClr val="000000"/>
                </a:solidFill>
              </a:rPr>
              <a:t>Gunnar.bergstrom@hig.se</a:t>
            </a:r>
          </a:p>
          <a:p>
            <a:endParaRPr lang="sv-SE" dirty="0"/>
          </a:p>
        </p:txBody>
      </p:sp>
      <p:sp>
        <p:nvSpPr>
          <p:cNvPr id="6" name="Platshållare för bildnummer 5"/>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341267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8D376E49-D542-415A-9D44-FBA4361C48C4}" type="datetimeFigureOut">
              <a:rPr lang="sv-SE" smtClean="0"/>
              <a:t>2018-10-19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1623472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D376E49-D542-415A-9D44-FBA4361C48C4}" type="datetimeFigureOut">
              <a:rPr lang="sv-SE" smtClean="0"/>
              <a:t>2018-10-19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909365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376E49-D542-415A-9D44-FBA4361C48C4}" type="datetimeFigureOut">
              <a:rPr lang="sv-SE" smtClean="0"/>
              <a:t>2018-10-19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2838617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D376E49-D542-415A-9D44-FBA4361C48C4}" type="datetimeFigureOut">
              <a:rPr lang="sv-SE" smtClean="0"/>
              <a:t>2018-10-19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1937874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D376E49-D542-415A-9D44-FBA4361C48C4}" type="datetimeFigureOut">
              <a:rPr lang="sv-SE" smtClean="0"/>
              <a:t>2018-10-19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1635965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8D376E49-D542-415A-9D44-FBA4361C48C4}" type="datetimeFigureOut">
              <a:rPr lang="sv-SE" smtClean="0"/>
              <a:t>2018-10-19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822575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D376E49-D542-415A-9D44-FBA4361C48C4}" type="datetimeFigureOut">
              <a:rPr lang="sv-SE" smtClean="0"/>
              <a:t>2018-10-19</a:t>
            </a:fld>
            <a:endParaRPr lang="sv-SE"/>
          </a:p>
        </p:txBody>
      </p:sp>
      <p:sp>
        <p:nvSpPr>
          <p:cNvPr id="5" name="Platshållare för sidfot 4"/>
          <p:cNvSpPr>
            <a:spLocks noGrp="1"/>
          </p:cNvSpPr>
          <p:nvPr>
            <p:ph type="ftr" sz="quarter" idx="11"/>
          </p:nvPr>
        </p:nvSpPr>
        <p:spPr/>
        <p:txBody>
          <a:bodyPr/>
          <a:lstStyle/>
          <a:p>
            <a:r>
              <a:rPr lang="sv-SE" dirty="0" smtClean="0">
                <a:solidFill>
                  <a:srgbClr val="000000"/>
                </a:solidFill>
              </a:rPr>
              <a:t>Gunnar.bergstrom@hig.se</a:t>
            </a:r>
          </a:p>
          <a:p>
            <a:endParaRPr lang="sv-SE" dirty="0"/>
          </a:p>
        </p:txBody>
      </p:sp>
      <p:sp>
        <p:nvSpPr>
          <p:cNvPr id="6" name="Platshållare för bildnummer 5"/>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1712790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8D376E49-D542-415A-9D44-FBA4361C48C4}" type="datetimeFigureOut">
              <a:rPr lang="sv-SE" smtClean="0"/>
              <a:t>2018-10-19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2694112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D376E49-D542-415A-9D44-FBA4361C48C4}" type="datetimeFigureOut">
              <a:rPr lang="sv-SE" smtClean="0"/>
              <a:t>2018-10-19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2070651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D376E49-D542-415A-9D44-FBA4361C48C4}" type="datetimeFigureOut">
              <a:rPr lang="sv-SE" smtClean="0"/>
              <a:t>2018-10-19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3843559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03005" y="2899599"/>
            <a:ext cx="10363200" cy="1004679"/>
          </a:xfrm>
        </p:spPr>
        <p:txBody>
          <a:bodyPr/>
          <a:lstStyle>
            <a:lvl1pPr algn="ctr">
              <a:defRPr sz="4267">
                <a:solidFill>
                  <a:schemeClr val="tx1"/>
                </a:solidFill>
              </a:defRPr>
            </a:lvl1pPr>
          </a:lstStyle>
          <a:p>
            <a:r>
              <a:rPr lang="sv-SE"/>
              <a:t>Rubrik</a:t>
            </a:r>
            <a:endParaRPr lang="en-US"/>
          </a:p>
        </p:txBody>
      </p:sp>
      <p:pic>
        <p:nvPicPr>
          <p:cNvPr id="17" name="Bildobjekt 16">
            <a:extLst>
              <a:ext uri="{FF2B5EF4-FFF2-40B4-BE49-F238E27FC236}">
                <a16:creationId xmlns:a16="http://schemas.microsoft.com/office/drawing/2014/main" id="{A7C77DE4-8AF5-44C2-BDCA-551AFC4332DA}"/>
              </a:ext>
            </a:extLst>
          </p:cNvPr>
          <p:cNvPicPr>
            <a:picLocks noChangeAspect="1"/>
          </p:cNvPicPr>
          <p:nvPr userDrawn="1"/>
        </p:nvPicPr>
        <p:blipFill>
          <a:blip r:embed="rId2"/>
          <a:stretch>
            <a:fillRect/>
          </a:stretch>
        </p:blipFill>
        <p:spPr>
          <a:xfrm>
            <a:off x="7752624" y="6443287"/>
            <a:ext cx="4205381" cy="198381"/>
          </a:xfrm>
          <a:prstGeom prst="rect">
            <a:avLst/>
          </a:prstGeom>
        </p:spPr>
      </p:pic>
    </p:spTree>
    <p:extLst>
      <p:ext uri="{BB962C8B-B14F-4D97-AF65-F5344CB8AC3E}">
        <p14:creationId xmlns:p14="http://schemas.microsoft.com/office/powerpoint/2010/main" val="1205079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ch bild_stående">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263CED10-0361-4005-92D4-3ACA76652CBB}"/>
              </a:ext>
            </a:extLst>
          </p:cNvPr>
          <p:cNvSpPr>
            <a:spLocks noGrp="1"/>
          </p:cNvSpPr>
          <p:nvPr>
            <p:ph type="pic" sz="quarter" idx="13"/>
          </p:nvPr>
        </p:nvSpPr>
        <p:spPr>
          <a:xfrm>
            <a:off x="6546851" y="0"/>
            <a:ext cx="5645149" cy="6858000"/>
          </a:xfrm>
        </p:spPr>
        <p:txBody>
          <a:bodyPr/>
          <a:lstStyle/>
          <a:p>
            <a:r>
              <a:rPr lang="sv-SE"/>
              <a:t>Klicka på ikonen för att lägga till en bild</a:t>
            </a:r>
          </a:p>
        </p:txBody>
      </p:sp>
      <p:sp>
        <p:nvSpPr>
          <p:cNvPr id="3" name="Platshållare för bildnummer 2">
            <a:extLst>
              <a:ext uri="{FF2B5EF4-FFF2-40B4-BE49-F238E27FC236}">
                <a16:creationId xmlns:a16="http://schemas.microsoft.com/office/drawing/2014/main" id="{C174B92F-30A9-4161-BD2B-84343C2D650F}"/>
              </a:ext>
            </a:extLst>
          </p:cNvPr>
          <p:cNvSpPr>
            <a:spLocks noGrp="1"/>
          </p:cNvSpPr>
          <p:nvPr>
            <p:ph type="sldNum" sz="quarter" idx="10"/>
          </p:nvPr>
        </p:nvSpPr>
        <p:spPr>
          <a:xfrm>
            <a:off x="29029" y="6457271"/>
            <a:ext cx="914400" cy="365125"/>
          </a:xfrm>
        </p:spPr>
        <p:txBody>
          <a:bodyPr/>
          <a:lstStyle/>
          <a:p>
            <a:fld id="{6B67296D-DBC2-D64C-ABAA-281F9F163059}" type="slidenum">
              <a:rPr lang="en-US" smtClean="0"/>
              <a:pPr/>
              <a:t>‹#›</a:t>
            </a:fld>
            <a:endParaRPr lang="en-US"/>
          </a:p>
        </p:txBody>
      </p:sp>
      <p:sp>
        <p:nvSpPr>
          <p:cNvPr id="7" name="Platshållare för text 6">
            <a:extLst>
              <a:ext uri="{FF2B5EF4-FFF2-40B4-BE49-F238E27FC236}">
                <a16:creationId xmlns:a16="http://schemas.microsoft.com/office/drawing/2014/main" id="{554C949F-2891-42CF-8AFE-6A745ECAC18F}"/>
              </a:ext>
            </a:extLst>
          </p:cNvPr>
          <p:cNvSpPr>
            <a:spLocks noGrp="1"/>
          </p:cNvSpPr>
          <p:nvPr>
            <p:ph type="body" sz="quarter" idx="12" hasCustomPrompt="1"/>
          </p:nvPr>
        </p:nvSpPr>
        <p:spPr>
          <a:xfrm>
            <a:off x="1104902" y="2301059"/>
            <a:ext cx="4651621" cy="2782956"/>
          </a:xfrm>
        </p:spPr>
        <p:txBody>
          <a:bodyPr/>
          <a:lstStyle>
            <a:lvl1pPr>
              <a:defRPr>
                <a:solidFill>
                  <a:schemeClr val="bg2"/>
                </a:solidFill>
              </a:defRPr>
            </a:lvl1pPr>
            <a:lvl2pPr>
              <a:defRPr>
                <a:solidFill>
                  <a:schemeClr val="bg2"/>
                </a:solidFill>
              </a:defRPr>
            </a:lvl2pPr>
            <a:lvl3pPr>
              <a:defRPr>
                <a:solidFill>
                  <a:schemeClr val="bg2"/>
                </a:solidFill>
              </a:defRPr>
            </a:lvl3pPr>
          </a:lstStyle>
          <a:p>
            <a:pPr lvl="0"/>
            <a:r>
              <a:rPr lang="sv-SE"/>
              <a:t>Lägg till text</a:t>
            </a:r>
          </a:p>
          <a:p>
            <a:pPr lvl="1"/>
            <a:r>
              <a:rPr lang="sv-SE"/>
              <a:t>Nivå två</a:t>
            </a:r>
          </a:p>
          <a:p>
            <a:pPr lvl="2"/>
            <a:r>
              <a:rPr lang="sv-SE"/>
              <a:t>Nivå tre</a:t>
            </a:r>
          </a:p>
          <a:p>
            <a:pPr lvl="3"/>
            <a:r>
              <a:rPr lang="sv-SE"/>
              <a:t>Nivå fyra</a:t>
            </a:r>
          </a:p>
          <a:p>
            <a:pPr lvl="4"/>
            <a:r>
              <a:rPr lang="sv-SE"/>
              <a:t>Nivå fem</a:t>
            </a:r>
          </a:p>
        </p:txBody>
      </p:sp>
      <p:pic>
        <p:nvPicPr>
          <p:cNvPr id="14" name="Bildobjekt 13">
            <a:extLst>
              <a:ext uri="{FF2B5EF4-FFF2-40B4-BE49-F238E27FC236}">
                <a16:creationId xmlns:a16="http://schemas.microsoft.com/office/drawing/2014/main" id="{DF65E183-95DA-4C37-A1F5-F85E7B194950}"/>
              </a:ext>
            </a:extLst>
          </p:cNvPr>
          <p:cNvPicPr>
            <a:picLocks noChangeAspect="1"/>
          </p:cNvPicPr>
          <p:nvPr userDrawn="1"/>
        </p:nvPicPr>
        <p:blipFill>
          <a:blip r:embed="rId2"/>
          <a:stretch>
            <a:fillRect/>
          </a:stretch>
        </p:blipFill>
        <p:spPr>
          <a:xfrm>
            <a:off x="8482383" y="6548644"/>
            <a:ext cx="3561341" cy="168000"/>
          </a:xfrm>
          <a:prstGeom prst="rect">
            <a:avLst/>
          </a:prstGeom>
        </p:spPr>
      </p:pic>
      <p:sp>
        <p:nvSpPr>
          <p:cNvPr id="15" name="Rubrik 1">
            <a:extLst>
              <a:ext uri="{FF2B5EF4-FFF2-40B4-BE49-F238E27FC236}">
                <a16:creationId xmlns:a16="http://schemas.microsoft.com/office/drawing/2014/main" id="{0A50BC98-1170-442A-A562-6FA79769A444}"/>
              </a:ext>
            </a:extLst>
          </p:cNvPr>
          <p:cNvSpPr>
            <a:spLocks noGrp="1"/>
          </p:cNvSpPr>
          <p:nvPr>
            <p:ph type="title" hasCustomPrompt="1"/>
          </p:nvPr>
        </p:nvSpPr>
        <p:spPr>
          <a:xfrm>
            <a:off x="1104902" y="589199"/>
            <a:ext cx="4651620" cy="1417639"/>
          </a:xfrm>
        </p:spPr>
        <p:txBody>
          <a:bodyPr/>
          <a:lstStyle>
            <a:lvl1pPr>
              <a:defRPr>
                <a:solidFill>
                  <a:schemeClr val="bg1"/>
                </a:solidFill>
              </a:defRPr>
            </a:lvl1pPr>
          </a:lstStyle>
          <a:p>
            <a:r>
              <a:rPr lang="sv-SE"/>
              <a:t/>
            </a:r>
            <a:br>
              <a:rPr lang="sv-SE"/>
            </a:br>
            <a:r>
              <a:rPr lang="sv-SE"/>
              <a:t>Rubrik</a:t>
            </a:r>
            <a:endParaRPr lang="en-US"/>
          </a:p>
        </p:txBody>
      </p:sp>
      <p:pic>
        <p:nvPicPr>
          <p:cNvPr id="18" name="Bildobjekt 17">
            <a:extLst>
              <a:ext uri="{FF2B5EF4-FFF2-40B4-BE49-F238E27FC236}">
                <a16:creationId xmlns:a16="http://schemas.microsoft.com/office/drawing/2014/main" id="{EE6AD80B-24D9-4E50-AFC9-9DBEB8AC27D0}"/>
              </a:ext>
            </a:extLst>
          </p:cNvPr>
          <p:cNvPicPr>
            <a:picLocks noChangeAspect="1"/>
          </p:cNvPicPr>
          <p:nvPr userDrawn="1"/>
        </p:nvPicPr>
        <p:blipFill>
          <a:blip r:embed="rId2"/>
          <a:stretch>
            <a:fillRect/>
          </a:stretch>
        </p:blipFill>
        <p:spPr>
          <a:xfrm>
            <a:off x="8482384" y="6529257"/>
            <a:ext cx="3561329" cy="168000"/>
          </a:xfrm>
          <a:prstGeom prst="rect">
            <a:avLst/>
          </a:prstGeom>
        </p:spPr>
      </p:pic>
    </p:spTree>
    <p:extLst>
      <p:ext uri="{BB962C8B-B14F-4D97-AF65-F5344CB8AC3E}">
        <p14:creationId xmlns:p14="http://schemas.microsoft.com/office/powerpoint/2010/main" val="285673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bart text">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C174B92F-30A9-4161-BD2B-84343C2D650F}"/>
              </a:ext>
            </a:extLst>
          </p:cNvPr>
          <p:cNvSpPr>
            <a:spLocks noGrp="1"/>
          </p:cNvSpPr>
          <p:nvPr>
            <p:ph type="sldNum" sz="quarter" idx="10"/>
          </p:nvPr>
        </p:nvSpPr>
        <p:spPr>
          <a:xfrm>
            <a:off x="29029" y="6457271"/>
            <a:ext cx="914400" cy="365125"/>
          </a:xfrm>
        </p:spPr>
        <p:txBody>
          <a:bodyPr/>
          <a:lstStyle/>
          <a:p>
            <a:fld id="{6B67296D-DBC2-D64C-ABAA-281F9F163059}" type="slidenum">
              <a:rPr lang="en-US" smtClean="0"/>
              <a:pPr/>
              <a:t>‹#›</a:t>
            </a:fld>
            <a:endParaRPr lang="en-US"/>
          </a:p>
        </p:txBody>
      </p:sp>
      <p:sp>
        <p:nvSpPr>
          <p:cNvPr id="7" name="Platshållare för text 6">
            <a:extLst>
              <a:ext uri="{FF2B5EF4-FFF2-40B4-BE49-F238E27FC236}">
                <a16:creationId xmlns:a16="http://schemas.microsoft.com/office/drawing/2014/main" id="{554C949F-2891-42CF-8AFE-6A745ECAC18F}"/>
              </a:ext>
            </a:extLst>
          </p:cNvPr>
          <p:cNvSpPr>
            <a:spLocks noGrp="1"/>
          </p:cNvSpPr>
          <p:nvPr>
            <p:ph type="body" sz="quarter" idx="12" hasCustomPrompt="1"/>
          </p:nvPr>
        </p:nvSpPr>
        <p:spPr>
          <a:xfrm>
            <a:off x="1290496" y="2405562"/>
            <a:ext cx="7754619" cy="2782956"/>
          </a:xfrm>
        </p:spPr>
        <p:txBody>
          <a:bodyPr/>
          <a:lstStyle>
            <a:lvl1pPr>
              <a:defRPr>
                <a:solidFill>
                  <a:schemeClr val="bg2"/>
                </a:solidFill>
              </a:defRPr>
            </a:lvl1pPr>
            <a:lvl2pPr>
              <a:defRPr>
                <a:solidFill>
                  <a:schemeClr val="bg2"/>
                </a:solidFill>
              </a:defRPr>
            </a:lvl2pPr>
            <a:lvl3pPr>
              <a:defRPr>
                <a:solidFill>
                  <a:schemeClr val="bg2"/>
                </a:solidFill>
              </a:defRPr>
            </a:lvl3pPr>
          </a:lstStyle>
          <a:p>
            <a:pPr lvl="0"/>
            <a:r>
              <a:rPr lang="sv-SE"/>
              <a:t>Lägg till text</a:t>
            </a:r>
          </a:p>
          <a:p>
            <a:pPr lvl="1"/>
            <a:r>
              <a:rPr lang="sv-SE"/>
              <a:t>Nivå två</a:t>
            </a:r>
          </a:p>
          <a:p>
            <a:pPr lvl="2"/>
            <a:r>
              <a:rPr lang="sv-SE"/>
              <a:t>Nivå tre</a:t>
            </a:r>
          </a:p>
          <a:p>
            <a:pPr lvl="3"/>
            <a:r>
              <a:rPr lang="sv-SE"/>
              <a:t>Nivå fyra</a:t>
            </a:r>
          </a:p>
          <a:p>
            <a:pPr lvl="4"/>
            <a:r>
              <a:rPr lang="sv-SE"/>
              <a:t>Nivå fem</a:t>
            </a:r>
          </a:p>
        </p:txBody>
      </p:sp>
      <p:pic>
        <p:nvPicPr>
          <p:cNvPr id="14" name="Bildobjekt 13">
            <a:extLst>
              <a:ext uri="{FF2B5EF4-FFF2-40B4-BE49-F238E27FC236}">
                <a16:creationId xmlns:a16="http://schemas.microsoft.com/office/drawing/2014/main" id="{DF65E183-95DA-4C37-A1F5-F85E7B194950}"/>
              </a:ext>
            </a:extLst>
          </p:cNvPr>
          <p:cNvPicPr>
            <a:picLocks noChangeAspect="1"/>
          </p:cNvPicPr>
          <p:nvPr userDrawn="1"/>
        </p:nvPicPr>
        <p:blipFill>
          <a:blip r:embed="rId2"/>
          <a:stretch>
            <a:fillRect/>
          </a:stretch>
        </p:blipFill>
        <p:spPr>
          <a:xfrm>
            <a:off x="8482383" y="6548644"/>
            <a:ext cx="3561341" cy="168000"/>
          </a:xfrm>
          <a:prstGeom prst="rect">
            <a:avLst/>
          </a:prstGeom>
        </p:spPr>
      </p:pic>
      <p:sp>
        <p:nvSpPr>
          <p:cNvPr id="15" name="Rubrik 1">
            <a:extLst>
              <a:ext uri="{FF2B5EF4-FFF2-40B4-BE49-F238E27FC236}">
                <a16:creationId xmlns:a16="http://schemas.microsoft.com/office/drawing/2014/main" id="{0A50BC98-1170-442A-A562-6FA79769A444}"/>
              </a:ext>
            </a:extLst>
          </p:cNvPr>
          <p:cNvSpPr>
            <a:spLocks noGrp="1"/>
          </p:cNvSpPr>
          <p:nvPr>
            <p:ph type="title" hasCustomPrompt="1"/>
          </p:nvPr>
        </p:nvSpPr>
        <p:spPr>
          <a:xfrm>
            <a:off x="1290497" y="647255"/>
            <a:ext cx="7754617" cy="1417639"/>
          </a:xfrm>
        </p:spPr>
        <p:txBody>
          <a:bodyPr/>
          <a:lstStyle>
            <a:lvl1pPr>
              <a:defRPr>
                <a:solidFill>
                  <a:schemeClr val="bg1"/>
                </a:solidFill>
              </a:defRPr>
            </a:lvl1pPr>
          </a:lstStyle>
          <a:p>
            <a:r>
              <a:rPr lang="sv-SE"/>
              <a:t/>
            </a:r>
            <a:br>
              <a:rPr lang="sv-SE"/>
            </a:br>
            <a:r>
              <a:rPr lang="sv-SE"/>
              <a:t>Rubrik</a:t>
            </a:r>
            <a:endParaRPr lang="en-US"/>
          </a:p>
        </p:txBody>
      </p:sp>
    </p:spTree>
    <p:extLst>
      <p:ext uri="{BB962C8B-B14F-4D97-AF65-F5344CB8AC3E}">
        <p14:creationId xmlns:p14="http://schemas.microsoft.com/office/powerpoint/2010/main" val="252624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och text_liggande">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C174B92F-30A9-4161-BD2B-84343C2D650F}"/>
              </a:ext>
            </a:extLst>
          </p:cNvPr>
          <p:cNvSpPr>
            <a:spLocks noGrp="1"/>
          </p:cNvSpPr>
          <p:nvPr>
            <p:ph type="sldNum" sz="quarter" idx="10"/>
          </p:nvPr>
        </p:nvSpPr>
        <p:spPr>
          <a:xfrm>
            <a:off x="29029" y="6457271"/>
            <a:ext cx="914400" cy="365125"/>
          </a:xfrm>
        </p:spPr>
        <p:txBody>
          <a:bodyPr/>
          <a:lstStyle/>
          <a:p>
            <a:fld id="{6B67296D-DBC2-D64C-ABAA-281F9F163059}" type="slidenum">
              <a:rPr lang="en-US" smtClean="0"/>
              <a:pPr/>
              <a:t>‹#›</a:t>
            </a:fld>
            <a:endParaRPr lang="en-US"/>
          </a:p>
        </p:txBody>
      </p:sp>
      <p:sp>
        <p:nvSpPr>
          <p:cNvPr id="7" name="Platshållare för text 6">
            <a:extLst>
              <a:ext uri="{FF2B5EF4-FFF2-40B4-BE49-F238E27FC236}">
                <a16:creationId xmlns:a16="http://schemas.microsoft.com/office/drawing/2014/main" id="{554C949F-2891-42CF-8AFE-6A745ECAC18F}"/>
              </a:ext>
            </a:extLst>
          </p:cNvPr>
          <p:cNvSpPr>
            <a:spLocks noGrp="1"/>
          </p:cNvSpPr>
          <p:nvPr>
            <p:ph type="body" sz="quarter" idx="12" hasCustomPrompt="1"/>
          </p:nvPr>
        </p:nvSpPr>
        <p:spPr>
          <a:xfrm>
            <a:off x="1290496" y="3562523"/>
            <a:ext cx="7754619" cy="2782956"/>
          </a:xfrm>
        </p:spPr>
        <p:txBody>
          <a:bodyPr>
            <a:normAutofit/>
          </a:bodyPr>
          <a:lstStyle>
            <a:lvl1pPr marL="0" indent="0">
              <a:buNone/>
              <a:defRPr sz="3733">
                <a:solidFill>
                  <a:schemeClr val="bg2"/>
                </a:solidFill>
              </a:defRPr>
            </a:lvl1pPr>
            <a:lvl2pPr>
              <a:defRPr>
                <a:solidFill>
                  <a:schemeClr val="bg2"/>
                </a:solidFill>
              </a:defRPr>
            </a:lvl2pPr>
            <a:lvl3pPr>
              <a:defRPr>
                <a:solidFill>
                  <a:schemeClr val="bg2"/>
                </a:solidFill>
              </a:defRPr>
            </a:lvl3pPr>
          </a:lstStyle>
          <a:p>
            <a:pPr lvl="0"/>
            <a:r>
              <a:rPr lang="sv-SE"/>
              <a:t>Lägg till text</a:t>
            </a:r>
          </a:p>
        </p:txBody>
      </p:sp>
      <p:pic>
        <p:nvPicPr>
          <p:cNvPr id="14" name="Bildobjekt 13">
            <a:extLst>
              <a:ext uri="{FF2B5EF4-FFF2-40B4-BE49-F238E27FC236}">
                <a16:creationId xmlns:a16="http://schemas.microsoft.com/office/drawing/2014/main" id="{DF65E183-95DA-4C37-A1F5-F85E7B194950}"/>
              </a:ext>
            </a:extLst>
          </p:cNvPr>
          <p:cNvPicPr>
            <a:picLocks noChangeAspect="1"/>
          </p:cNvPicPr>
          <p:nvPr userDrawn="1"/>
        </p:nvPicPr>
        <p:blipFill>
          <a:blip r:embed="rId2"/>
          <a:stretch>
            <a:fillRect/>
          </a:stretch>
        </p:blipFill>
        <p:spPr>
          <a:xfrm>
            <a:off x="8482383" y="6548644"/>
            <a:ext cx="3561341" cy="168000"/>
          </a:xfrm>
          <a:prstGeom prst="rect">
            <a:avLst/>
          </a:prstGeom>
        </p:spPr>
      </p:pic>
      <p:sp>
        <p:nvSpPr>
          <p:cNvPr id="4" name="Platshållare för bild 3">
            <a:extLst>
              <a:ext uri="{FF2B5EF4-FFF2-40B4-BE49-F238E27FC236}">
                <a16:creationId xmlns:a16="http://schemas.microsoft.com/office/drawing/2014/main" id="{722324D8-E00A-4384-9EBF-0A2C73B5B888}"/>
              </a:ext>
            </a:extLst>
          </p:cNvPr>
          <p:cNvSpPr>
            <a:spLocks noGrp="1"/>
          </p:cNvSpPr>
          <p:nvPr>
            <p:ph type="pic" sz="quarter" idx="13"/>
          </p:nvPr>
        </p:nvSpPr>
        <p:spPr>
          <a:xfrm>
            <a:off x="0" y="-1"/>
            <a:ext cx="12192000" cy="3200401"/>
          </a:xfrm>
        </p:spPr>
        <p:txBody>
          <a:bodyPr/>
          <a:lstStyle/>
          <a:p>
            <a:r>
              <a:rPr lang="sv-SE"/>
              <a:t>Klicka på ikonen för att lägga till en bild</a:t>
            </a:r>
          </a:p>
        </p:txBody>
      </p:sp>
      <p:pic>
        <p:nvPicPr>
          <p:cNvPr id="8" name="Bildobjekt 7">
            <a:extLst>
              <a:ext uri="{FF2B5EF4-FFF2-40B4-BE49-F238E27FC236}">
                <a16:creationId xmlns:a16="http://schemas.microsoft.com/office/drawing/2014/main" id="{79512FD7-01BB-4A32-A298-80AF071C51F1}"/>
              </a:ext>
            </a:extLst>
          </p:cNvPr>
          <p:cNvPicPr>
            <a:picLocks noChangeAspect="1"/>
          </p:cNvPicPr>
          <p:nvPr userDrawn="1"/>
        </p:nvPicPr>
        <p:blipFill>
          <a:blip r:embed="rId3"/>
          <a:stretch>
            <a:fillRect/>
          </a:stretch>
        </p:blipFill>
        <p:spPr>
          <a:xfrm>
            <a:off x="7547875" y="6454223"/>
            <a:ext cx="4405365" cy="207816"/>
          </a:xfrm>
          <a:prstGeom prst="rect">
            <a:avLst/>
          </a:prstGeom>
        </p:spPr>
      </p:pic>
    </p:spTree>
    <p:extLst>
      <p:ext uri="{BB962C8B-B14F-4D97-AF65-F5344CB8AC3E}">
        <p14:creationId xmlns:p14="http://schemas.microsoft.com/office/powerpoint/2010/main" val="1051356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_helsida">
    <p:bg>
      <p:bgPr>
        <a:solidFill>
          <a:schemeClr val="tx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BFF68D32-AA68-4816-A369-BCB991047B98}"/>
              </a:ext>
            </a:extLst>
          </p:cNvPr>
          <p:cNvSpPr>
            <a:spLocks noGrp="1"/>
          </p:cNvSpPr>
          <p:nvPr>
            <p:ph type="pic" sz="quarter" idx="13"/>
          </p:nvPr>
        </p:nvSpPr>
        <p:spPr>
          <a:xfrm>
            <a:off x="0" y="0"/>
            <a:ext cx="12192000" cy="6858000"/>
          </a:xfrm>
        </p:spPr>
        <p:txBody>
          <a:bodyPr/>
          <a:lstStyle/>
          <a:p>
            <a:r>
              <a:rPr lang="sv-SE"/>
              <a:t>Klicka på ikonen för att lägga till en bild</a:t>
            </a:r>
          </a:p>
        </p:txBody>
      </p:sp>
      <p:sp>
        <p:nvSpPr>
          <p:cNvPr id="4" name="Platshållare för bildnummer 3"/>
          <p:cNvSpPr>
            <a:spLocks noGrp="1"/>
          </p:cNvSpPr>
          <p:nvPr>
            <p:ph type="sldNum" sz="quarter" idx="12"/>
          </p:nvPr>
        </p:nvSpPr>
        <p:spPr/>
        <p:txBody>
          <a:bodyPr/>
          <a:lstStyle>
            <a:lvl1pPr>
              <a:defRPr>
                <a:solidFill>
                  <a:schemeClr val="tx1"/>
                </a:solidFill>
              </a:defRPr>
            </a:lvl1pPr>
          </a:lstStyle>
          <a:p>
            <a:fld id="{6B67296D-DBC2-D64C-ABAA-281F9F163059}" type="slidenum">
              <a:rPr lang="en-US" smtClean="0"/>
              <a:pPr/>
              <a:t>‹#›</a:t>
            </a:fld>
            <a:endParaRPr lang="en-US"/>
          </a:p>
        </p:txBody>
      </p:sp>
      <p:pic>
        <p:nvPicPr>
          <p:cNvPr id="14" name="Bildobjekt 13">
            <a:extLst>
              <a:ext uri="{FF2B5EF4-FFF2-40B4-BE49-F238E27FC236}">
                <a16:creationId xmlns:a16="http://schemas.microsoft.com/office/drawing/2014/main" id="{4A8A05CE-AA7C-4F6E-A122-B486CFCB69FE}"/>
              </a:ext>
            </a:extLst>
          </p:cNvPr>
          <p:cNvPicPr>
            <a:picLocks noChangeAspect="1"/>
          </p:cNvPicPr>
          <p:nvPr userDrawn="1"/>
        </p:nvPicPr>
        <p:blipFill>
          <a:blip r:embed="rId2"/>
          <a:stretch>
            <a:fillRect/>
          </a:stretch>
        </p:blipFill>
        <p:spPr>
          <a:xfrm>
            <a:off x="8693929" y="6561403"/>
            <a:ext cx="3325219" cy="156861"/>
          </a:xfrm>
          <a:prstGeom prst="rect">
            <a:avLst/>
          </a:prstGeom>
        </p:spPr>
      </p:pic>
    </p:spTree>
    <p:extLst>
      <p:ext uri="{BB962C8B-B14F-4D97-AF65-F5344CB8AC3E}">
        <p14:creationId xmlns:p14="http://schemas.microsoft.com/office/powerpoint/2010/main" val="225481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lm_helsida">
    <p:bg>
      <p:bgPr>
        <a:solidFill>
          <a:schemeClr val="tx1"/>
        </a:solidFill>
        <a:effectLst/>
      </p:bgPr>
    </p:bg>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C4DFDCED-F244-4EAA-9402-2C087EE229CF}"/>
              </a:ext>
            </a:extLst>
          </p:cNvPr>
          <p:cNvSpPr>
            <a:spLocks noGrp="1"/>
          </p:cNvSpPr>
          <p:nvPr>
            <p:ph type="media" sz="quarter" idx="13"/>
          </p:nvPr>
        </p:nvSpPr>
        <p:spPr>
          <a:xfrm>
            <a:off x="0" y="0"/>
            <a:ext cx="12192000" cy="6858000"/>
          </a:xfrm>
        </p:spPr>
        <p:txBody>
          <a:bodyPr/>
          <a:lstStyle/>
          <a:p>
            <a:r>
              <a:rPr lang="sv-SE"/>
              <a:t>Klicka på ikonen för att lägga till ett medieklipp</a:t>
            </a:r>
          </a:p>
        </p:txBody>
      </p:sp>
    </p:spTree>
    <p:extLst>
      <p:ext uri="{BB962C8B-B14F-4D97-AF65-F5344CB8AC3E}">
        <p14:creationId xmlns:p14="http://schemas.microsoft.com/office/powerpoint/2010/main" val="2710768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utro">
    <p:bg>
      <p:bgPr>
        <a:solidFill>
          <a:schemeClr val="bg1"/>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66577" y="6436964"/>
            <a:ext cx="914400" cy="365125"/>
          </a:xfrm>
        </p:spPr>
        <p:txBody>
          <a:bodyPr/>
          <a:lstStyle>
            <a:lvl1pPr>
              <a:defRPr>
                <a:solidFill>
                  <a:schemeClr val="tx1"/>
                </a:solidFill>
              </a:defRPr>
            </a:lvl1pPr>
          </a:lstStyle>
          <a:p>
            <a:fld id="{6B67296D-DBC2-D64C-ABAA-281F9F163059}" type="slidenum">
              <a:rPr lang="en-US" smtClean="0"/>
              <a:pPr/>
              <a:t>‹#›</a:t>
            </a:fld>
            <a:endParaRPr lang="en-US"/>
          </a:p>
        </p:txBody>
      </p:sp>
      <p:sp>
        <p:nvSpPr>
          <p:cNvPr id="9" name="Ellips 8">
            <a:extLst>
              <a:ext uri="{FF2B5EF4-FFF2-40B4-BE49-F238E27FC236}">
                <a16:creationId xmlns:a16="http://schemas.microsoft.com/office/drawing/2014/main" id="{CC50BBA9-C13F-4328-A9BA-954637119241}"/>
              </a:ext>
            </a:extLst>
          </p:cNvPr>
          <p:cNvSpPr/>
          <p:nvPr userDrawn="1"/>
        </p:nvSpPr>
        <p:spPr>
          <a:xfrm>
            <a:off x="3175243" y="3147586"/>
            <a:ext cx="1857500" cy="18575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pic>
        <p:nvPicPr>
          <p:cNvPr id="18" name="Bildobjekt 17">
            <a:extLst>
              <a:ext uri="{FF2B5EF4-FFF2-40B4-BE49-F238E27FC236}">
                <a16:creationId xmlns:a16="http://schemas.microsoft.com/office/drawing/2014/main" id="{C9B74CC7-3F52-4C82-9B87-0B697DF6F56F}"/>
              </a:ext>
            </a:extLst>
          </p:cNvPr>
          <p:cNvPicPr>
            <a:picLocks noChangeAspect="1"/>
          </p:cNvPicPr>
          <p:nvPr userDrawn="1"/>
        </p:nvPicPr>
        <p:blipFill>
          <a:blip r:embed="rId2"/>
          <a:stretch>
            <a:fillRect/>
          </a:stretch>
        </p:blipFill>
        <p:spPr>
          <a:xfrm>
            <a:off x="3259650" y="1752981"/>
            <a:ext cx="5460447" cy="982388"/>
          </a:xfrm>
          <a:prstGeom prst="rect">
            <a:avLst/>
          </a:prstGeom>
        </p:spPr>
      </p:pic>
      <p:sp>
        <p:nvSpPr>
          <p:cNvPr id="21" name="Platshållare för text 20">
            <a:extLst>
              <a:ext uri="{FF2B5EF4-FFF2-40B4-BE49-F238E27FC236}">
                <a16:creationId xmlns:a16="http://schemas.microsoft.com/office/drawing/2014/main" id="{E3A61A50-7E09-4C80-931F-00C75B49D74C}"/>
              </a:ext>
            </a:extLst>
          </p:cNvPr>
          <p:cNvSpPr>
            <a:spLocks noGrp="1"/>
          </p:cNvSpPr>
          <p:nvPr>
            <p:ph type="body" sz="quarter" idx="14" hasCustomPrompt="1"/>
          </p:nvPr>
        </p:nvSpPr>
        <p:spPr>
          <a:xfrm>
            <a:off x="4626105" y="3642911"/>
            <a:ext cx="2727536" cy="332821"/>
          </a:xfrm>
        </p:spPr>
        <p:txBody>
          <a:bodyPr/>
          <a:lstStyle>
            <a:lvl1pPr marL="0" indent="0">
              <a:buFontTx/>
              <a:buNone/>
              <a:defRPr sz="2133">
                <a:solidFill>
                  <a:schemeClr val="tx1"/>
                </a:solidFill>
              </a:defRPr>
            </a:lvl1pPr>
          </a:lstStyle>
          <a:p>
            <a:pPr lvl="0"/>
            <a:r>
              <a:rPr lang="sv-SE"/>
              <a:t>Namn</a:t>
            </a:r>
          </a:p>
        </p:txBody>
      </p:sp>
      <p:sp>
        <p:nvSpPr>
          <p:cNvPr id="22" name="Platshållare för text 20">
            <a:extLst>
              <a:ext uri="{FF2B5EF4-FFF2-40B4-BE49-F238E27FC236}">
                <a16:creationId xmlns:a16="http://schemas.microsoft.com/office/drawing/2014/main" id="{B92065A4-1549-4FA7-B792-C5AB704BB632}"/>
              </a:ext>
            </a:extLst>
          </p:cNvPr>
          <p:cNvSpPr>
            <a:spLocks noGrp="1"/>
          </p:cNvSpPr>
          <p:nvPr>
            <p:ph type="body" sz="quarter" idx="15" hasCustomPrompt="1"/>
          </p:nvPr>
        </p:nvSpPr>
        <p:spPr>
          <a:xfrm>
            <a:off x="4626105" y="4063706"/>
            <a:ext cx="2727536" cy="332821"/>
          </a:xfrm>
        </p:spPr>
        <p:txBody>
          <a:bodyPr/>
          <a:lstStyle>
            <a:lvl1pPr marL="0" indent="0">
              <a:buFontTx/>
              <a:buNone/>
              <a:defRPr sz="1600">
                <a:solidFill>
                  <a:schemeClr val="tx1"/>
                </a:solidFill>
              </a:defRPr>
            </a:lvl1pPr>
          </a:lstStyle>
          <a:p>
            <a:pPr lvl="0"/>
            <a:r>
              <a:rPr lang="sv-SE"/>
              <a:t>Titel</a:t>
            </a:r>
          </a:p>
        </p:txBody>
      </p:sp>
    </p:spTree>
    <p:extLst>
      <p:ext uri="{BB962C8B-B14F-4D97-AF65-F5344CB8AC3E}">
        <p14:creationId xmlns:p14="http://schemas.microsoft.com/office/powerpoint/2010/main" val="359250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8D376E49-D542-415A-9D44-FBA4361C48C4}" type="datetimeFigureOut">
              <a:rPr lang="sv-SE" smtClean="0"/>
              <a:t>2018-10-19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15741038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03005" y="2899599"/>
            <a:ext cx="10363200" cy="1004679"/>
          </a:xfrm>
        </p:spPr>
        <p:txBody>
          <a:bodyPr/>
          <a:lstStyle>
            <a:lvl1pPr algn="ctr">
              <a:defRPr sz="4267">
                <a:solidFill>
                  <a:schemeClr val="tx1"/>
                </a:solidFill>
              </a:defRPr>
            </a:lvl1pPr>
          </a:lstStyle>
          <a:p>
            <a:r>
              <a:rPr lang="sv-SE"/>
              <a:t>Rubrik</a:t>
            </a:r>
            <a:endParaRPr lang="en-US"/>
          </a:p>
        </p:txBody>
      </p:sp>
      <p:pic>
        <p:nvPicPr>
          <p:cNvPr id="17" name="Bildobjekt 16">
            <a:extLst>
              <a:ext uri="{FF2B5EF4-FFF2-40B4-BE49-F238E27FC236}">
                <a16:creationId xmlns:a16="http://schemas.microsoft.com/office/drawing/2014/main" id="{A7C77DE4-8AF5-44C2-BDCA-551AFC4332DA}"/>
              </a:ext>
            </a:extLst>
          </p:cNvPr>
          <p:cNvPicPr>
            <a:picLocks noChangeAspect="1"/>
          </p:cNvPicPr>
          <p:nvPr userDrawn="1"/>
        </p:nvPicPr>
        <p:blipFill>
          <a:blip r:embed="rId2"/>
          <a:stretch>
            <a:fillRect/>
          </a:stretch>
        </p:blipFill>
        <p:spPr>
          <a:xfrm>
            <a:off x="8313184" y="6532242"/>
            <a:ext cx="3700661" cy="174572"/>
          </a:xfrm>
          <a:prstGeom prst="rect">
            <a:avLst/>
          </a:prstGeom>
        </p:spPr>
      </p:pic>
    </p:spTree>
    <p:extLst>
      <p:ext uri="{BB962C8B-B14F-4D97-AF65-F5344CB8AC3E}">
        <p14:creationId xmlns:p14="http://schemas.microsoft.com/office/powerpoint/2010/main" val="2970623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och bild_stående">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263CED10-0361-4005-92D4-3ACA76652CBB}"/>
              </a:ext>
            </a:extLst>
          </p:cNvPr>
          <p:cNvSpPr>
            <a:spLocks noGrp="1"/>
          </p:cNvSpPr>
          <p:nvPr>
            <p:ph type="pic" sz="quarter" idx="13"/>
          </p:nvPr>
        </p:nvSpPr>
        <p:spPr>
          <a:xfrm>
            <a:off x="6546851" y="0"/>
            <a:ext cx="5645149" cy="6858000"/>
          </a:xfrm>
        </p:spPr>
        <p:txBody>
          <a:bodyPr/>
          <a:lstStyle/>
          <a:p>
            <a:r>
              <a:rPr lang="sv-SE"/>
              <a:t>Klicka på ikonen för att lägga till en bild</a:t>
            </a:r>
          </a:p>
        </p:txBody>
      </p:sp>
      <p:sp>
        <p:nvSpPr>
          <p:cNvPr id="3" name="Platshållare för bildnummer 2">
            <a:extLst>
              <a:ext uri="{FF2B5EF4-FFF2-40B4-BE49-F238E27FC236}">
                <a16:creationId xmlns:a16="http://schemas.microsoft.com/office/drawing/2014/main" id="{C174B92F-30A9-4161-BD2B-84343C2D650F}"/>
              </a:ext>
            </a:extLst>
          </p:cNvPr>
          <p:cNvSpPr>
            <a:spLocks noGrp="1"/>
          </p:cNvSpPr>
          <p:nvPr>
            <p:ph type="sldNum" sz="quarter" idx="10"/>
          </p:nvPr>
        </p:nvSpPr>
        <p:spPr>
          <a:xfrm>
            <a:off x="29029" y="6457271"/>
            <a:ext cx="914400" cy="365125"/>
          </a:xfrm>
        </p:spPr>
        <p:txBody>
          <a:bodyPr/>
          <a:lstStyle/>
          <a:p>
            <a:fld id="{6B67296D-DBC2-D64C-ABAA-281F9F163059}" type="slidenum">
              <a:rPr lang="en-US" smtClean="0"/>
              <a:pPr/>
              <a:t>‹#›</a:t>
            </a:fld>
            <a:endParaRPr lang="en-US"/>
          </a:p>
        </p:txBody>
      </p:sp>
      <p:sp>
        <p:nvSpPr>
          <p:cNvPr id="7" name="Platshållare för text 6">
            <a:extLst>
              <a:ext uri="{FF2B5EF4-FFF2-40B4-BE49-F238E27FC236}">
                <a16:creationId xmlns:a16="http://schemas.microsoft.com/office/drawing/2014/main" id="{554C949F-2891-42CF-8AFE-6A745ECAC18F}"/>
              </a:ext>
            </a:extLst>
          </p:cNvPr>
          <p:cNvSpPr>
            <a:spLocks noGrp="1"/>
          </p:cNvSpPr>
          <p:nvPr>
            <p:ph type="body" sz="quarter" idx="12" hasCustomPrompt="1"/>
          </p:nvPr>
        </p:nvSpPr>
        <p:spPr>
          <a:xfrm>
            <a:off x="1104902" y="2301059"/>
            <a:ext cx="4651621" cy="2782956"/>
          </a:xfrm>
        </p:spPr>
        <p:txBody>
          <a:bodyPr/>
          <a:lstStyle>
            <a:lvl1pPr>
              <a:defRPr>
                <a:solidFill>
                  <a:schemeClr val="bg2"/>
                </a:solidFill>
              </a:defRPr>
            </a:lvl1pPr>
            <a:lvl2pPr>
              <a:defRPr>
                <a:solidFill>
                  <a:schemeClr val="bg2"/>
                </a:solidFill>
              </a:defRPr>
            </a:lvl2pPr>
            <a:lvl3pPr>
              <a:defRPr>
                <a:solidFill>
                  <a:schemeClr val="bg2"/>
                </a:solidFill>
              </a:defRPr>
            </a:lvl3pPr>
          </a:lstStyle>
          <a:p>
            <a:pPr lvl="0"/>
            <a:r>
              <a:rPr lang="sv-SE"/>
              <a:t>Lägg till text</a:t>
            </a:r>
          </a:p>
          <a:p>
            <a:pPr lvl="1"/>
            <a:r>
              <a:rPr lang="sv-SE"/>
              <a:t>Nivå två</a:t>
            </a:r>
          </a:p>
          <a:p>
            <a:pPr lvl="2"/>
            <a:r>
              <a:rPr lang="sv-SE"/>
              <a:t>Nivå tre</a:t>
            </a:r>
          </a:p>
          <a:p>
            <a:pPr lvl="3"/>
            <a:r>
              <a:rPr lang="sv-SE"/>
              <a:t>Nivå fyra</a:t>
            </a:r>
          </a:p>
          <a:p>
            <a:pPr lvl="4"/>
            <a:r>
              <a:rPr lang="sv-SE"/>
              <a:t>Nivå fem</a:t>
            </a:r>
          </a:p>
        </p:txBody>
      </p:sp>
      <p:pic>
        <p:nvPicPr>
          <p:cNvPr id="14" name="Bildobjekt 13">
            <a:extLst>
              <a:ext uri="{FF2B5EF4-FFF2-40B4-BE49-F238E27FC236}">
                <a16:creationId xmlns:a16="http://schemas.microsoft.com/office/drawing/2014/main" id="{DF65E183-95DA-4C37-A1F5-F85E7B194950}"/>
              </a:ext>
            </a:extLst>
          </p:cNvPr>
          <p:cNvPicPr>
            <a:picLocks noChangeAspect="1"/>
          </p:cNvPicPr>
          <p:nvPr userDrawn="1"/>
        </p:nvPicPr>
        <p:blipFill>
          <a:blip r:embed="rId2"/>
          <a:stretch>
            <a:fillRect/>
          </a:stretch>
        </p:blipFill>
        <p:spPr>
          <a:xfrm>
            <a:off x="8482383" y="6548644"/>
            <a:ext cx="3561341" cy="168000"/>
          </a:xfrm>
          <a:prstGeom prst="rect">
            <a:avLst/>
          </a:prstGeom>
        </p:spPr>
      </p:pic>
      <p:sp>
        <p:nvSpPr>
          <p:cNvPr id="15" name="Rubrik 1">
            <a:extLst>
              <a:ext uri="{FF2B5EF4-FFF2-40B4-BE49-F238E27FC236}">
                <a16:creationId xmlns:a16="http://schemas.microsoft.com/office/drawing/2014/main" id="{0A50BC98-1170-442A-A562-6FA79769A444}"/>
              </a:ext>
            </a:extLst>
          </p:cNvPr>
          <p:cNvSpPr>
            <a:spLocks noGrp="1"/>
          </p:cNvSpPr>
          <p:nvPr>
            <p:ph type="title" hasCustomPrompt="1"/>
          </p:nvPr>
        </p:nvSpPr>
        <p:spPr>
          <a:xfrm>
            <a:off x="1104902" y="589199"/>
            <a:ext cx="4651620" cy="1417639"/>
          </a:xfrm>
        </p:spPr>
        <p:txBody>
          <a:bodyPr/>
          <a:lstStyle>
            <a:lvl1pPr>
              <a:defRPr>
                <a:solidFill>
                  <a:schemeClr val="bg1"/>
                </a:solidFill>
              </a:defRPr>
            </a:lvl1pPr>
          </a:lstStyle>
          <a:p>
            <a:r>
              <a:rPr lang="sv-SE"/>
              <a:t/>
            </a:r>
            <a:br>
              <a:rPr lang="sv-SE"/>
            </a:br>
            <a:r>
              <a:rPr lang="sv-SE"/>
              <a:t>Rubrik</a:t>
            </a:r>
            <a:endParaRPr lang="en-US"/>
          </a:p>
        </p:txBody>
      </p:sp>
      <p:pic>
        <p:nvPicPr>
          <p:cNvPr id="18" name="Bildobjekt 17">
            <a:extLst>
              <a:ext uri="{FF2B5EF4-FFF2-40B4-BE49-F238E27FC236}">
                <a16:creationId xmlns:a16="http://schemas.microsoft.com/office/drawing/2014/main" id="{EE6AD80B-24D9-4E50-AFC9-9DBEB8AC27D0}"/>
              </a:ext>
            </a:extLst>
          </p:cNvPr>
          <p:cNvPicPr>
            <a:picLocks noChangeAspect="1"/>
          </p:cNvPicPr>
          <p:nvPr userDrawn="1"/>
        </p:nvPicPr>
        <p:blipFill>
          <a:blip r:embed="rId2"/>
          <a:stretch>
            <a:fillRect/>
          </a:stretch>
        </p:blipFill>
        <p:spPr>
          <a:xfrm>
            <a:off x="8482384" y="6529257"/>
            <a:ext cx="3561329" cy="168000"/>
          </a:xfrm>
          <a:prstGeom prst="rect">
            <a:avLst/>
          </a:prstGeom>
        </p:spPr>
      </p:pic>
    </p:spTree>
    <p:extLst>
      <p:ext uri="{BB962C8B-B14F-4D97-AF65-F5344CB8AC3E}">
        <p14:creationId xmlns:p14="http://schemas.microsoft.com/office/powerpoint/2010/main" val="2275540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xt och bild_stående">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C174B92F-30A9-4161-BD2B-84343C2D650F}"/>
              </a:ext>
            </a:extLst>
          </p:cNvPr>
          <p:cNvSpPr>
            <a:spLocks noGrp="1"/>
          </p:cNvSpPr>
          <p:nvPr>
            <p:ph type="sldNum" sz="quarter" idx="10"/>
          </p:nvPr>
        </p:nvSpPr>
        <p:spPr>
          <a:xfrm>
            <a:off x="29029" y="6457271"/>
            <a:ext cx="914400" cy="365125"/>
          </a:xfrm>
        </p:spPr>
        <p:txBody>
          <a:bodyPr/>
          <a:lstStyle/>
          <a:p>
            <a:fld id="{6B67296D-DBC2-D64C-ABAA-281F9F163059}" type="slidenum">
              <a:rPr lang="en-US" smtClean="0"/>
              <a:pPr/>
              <a:t>‹#›</a:t>
            </a:fld>
            <a:endParaRPr lang="en-US"/>
          </a:p>
        </p:txBody>
      </p:sp>
      <p:sp>
        <p:nvSpPr>
          <p:cNvPr id="7" name="Platshållare för text 6">
            <a:extLst>
              <a:ext uri="{FF2B5EF4-FFF2-40B4-BE49-F238E27FC236}">
                <a16:creationId xmlns:a16="http://schemas.microsoft.com/office/drawing/2014/main" id="{554C949F-2891-42CF-8AFE-6A745ECAC18F}"/>
              </a:ext>
            </a:extLst>
          </p:cNvPr>
          <p:cNvSpPr>
            <a:spLocks noGrp="1"/>
          </p:cNvSpPr>
          <p:nvPr>
            <p:ph type="body" sz="quarter" idx="12" hasCustomPrompt="1"/>
          </p:nvPr>
        </p:nvSpPr>
        <p:spPr>
          <a:xfrm>
            <a:off x="2242821" y="2405562"/>
            <a:ext cx="7754619" cy="2782956"/>
          </a:xfrm>
        </p:spPr>
        <p:txBody>
          <a:bodyPr/>
          <a:lstStyle>
            <a:lvl1pPr>
              <a:defRPr>
                <a:solidFill>
                  <a:schemeClr val="bg2"/>
                </a:solidFill>
              </a:defRPr>
            </a:lvl1pPr>
            <a:lvl2pPr>
              <a:defRPr>
                <a:solidFill>
                  <a:schemeClr val="bg2"/>
                </a:solidFill>
              </a:defRPr>
            </a:lvl2pPr>
            <a:lvl3pPr>
              <a:defRPr>
                <a:solidFill>
                  <a:schemeClr val="bg2"/>
                </a:solidFill>
              </a:defRPr>
            </a:lvl3pPr>
          </a:lstStyle>
          <a:p>
            <a:pPr lvl="0"/>
            <a:r>
              <a:rPr lang="sv-SE"/>
              <a:t>Lägg till text</a:t>
            </a:r>
          </a:p>
          <a:p>
            <a:pPr lvl="1"/>
            <a:r>
              <a:rPr lang="sv-SE"/>
              <a:t>Nivå två</a:t>
            </a:r>
          </a:p>
          <a:p>
            <a:pPr lvl="2"/>
            <a:r>
              <a:rPr lang="sv-SE"/>
              <a:t>Nivå tre</a:t>
            </a:r>
          </a:p>
          <a:p>
            <a:pPr lvl="3"/>
            <a:r>
              <a:rPr lang="sv-SE"/>
              <a:t>Nivå fyra</a:t>
            </a:r>
          </a:p>
          <a:p>
            <a:pPr lvl="4"/>
            <a:r>
              <a:rPr lang="sv-SE"/>
              <a:t>Nivå fem</a:t>
            </a:r>
          </a:p>
        </p:txBody>
      </p:sp>
      <p:pic>
        <p:nvPicPr>
          <p:cNvPr id="14" name="Bildobjekt 13">
            <a:extLst>
              <a:ext uri="{FF2B5EF4-FFF2-40B4-BE49-F238E27FC236}">
                <a16:creationId xmlns:a16="http://schemas.microsoft.com/office/drawing/2014/main" id="{DF65E183-95DA-4C37-A1F5-F85E7B194950}"/>
              </a:ext>
            </a:extLst>
          </p:cNvPr>
          <p:cNvPicPr>
            <a:picLocks noChangeAspect="1"/>
          </p:cNvPicPr>
          <p:nvPr userDrawn="1"/>
        </p:nvPicPr>
        <p:blipFill>
          <a:blip r:embed="rId2"/>
          <a:stretch>
            <a:fillRect/>
          </a:stretch>
        </p:blipFill>
        <p:spPr>
          <a:xfrm>
            <a:off x="8482383" y="6548644"/>
            <a:ext cx="3561341" cy="168000"/>
          </a:xfrm>
          <a:prstGeom prst="rect">
            <a:avLst/>
          </a:prstGeom>
        </p:spPr>
      </p:pic>
      <p:sp>
        <p:nvSpPr>
          <p:cNvPr id="15" name="Rubrik 1">
            <a:extLst>
              <a:ext uri="{FF2B5EF4-FFF2-40B4-BE49-F238E27FC236}">
                <a16:creationId xmlns:a16="http://schemas.microsoft.com/office/drawing/2014/main" id="{0A50BC98-1170-442A-A562-6FA79769A444}"/>
              </a:ext>
            </a:extLst>
          </p:cNvPr>
          <p:cNvSpPr>
            <a:spLocks noGrp="1"/>
          </p:cNvSpPr>
          <p:nvPr>
            <p:ph type="title" hasCustomPrompt="1"/>
          </p:nvPr>
        </p:nvSpPr>
        <p:spPr>
          <a:xfrm>
            <a:off x="2242822" y="647255"/>
            <a:ext cx="7754617" cy="1417639"/>
          </a:xfrm>
        </p:spPr>
        <p:txBody>
          <a:bodyPr/>
          <a:lstStyle>
            <a:lvl1pPr>
              <a:defRPr>
                <a:solidFill>
                  <a:schemeClr val="bg1"/>
                </a:solidFill>
              </a:defRPr>
            </a:lvl1pPr>
          </a:lstStyle>
          <a:p>
            <a:r>
              <a:rPr lang="sv-SE"/>
              <a:t/>
            </a:r>
            <a:br>
              <a:rPr lang="sv-SE"/>
            </a:br>
            <a:r>
              <a:rPr lang="sv-SE"/>
              <a:t>Rubrik</a:t>
            </a:r>
            <a:endParaRPr lang="en-US"/>
          </a:p>
        </p:txBody>
      </p:sp>
    </p:spTree>
    <p:extLst>
      <p:ext uri="{BB962C8B-B14F-4D97-AF65-F5344CB8AC3E}">
        <p14:creationId xmlns:p14="http://schemas.microsoft.com/office/powerpoint/2010/main" val="3155005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 och bild_liggande">
    <p:bg>
      <p:bgPr>
        <a:solidFill>
          <a:schemeClr val="tx1"/>
        </a:solidFill>
        <a:effectLst/>
      </p:bgPr>
    </p:bg>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55D7D45E-CE13-4AB1-BFED-33B3F34BABB2}"/>
              </a:ext>
            </a:extLst>
          </p:cNvPr>
          <p:cNvSpPr>
            <a:spLocks noGrp="1"/>
          </p:cNvSpPr>
          <p:nvPr>
            <p:ph type="pic" sz="quarter" idx="14"/>
          </p:nvPr>
        </p:nvSpPr>
        <p:spPr>
          <a:xfrm>
            <a:off x="0" y="1"/>
            <a:ext cx="12192000" cy="4449233"/>
          </a:xfrm>
        </p:spPr>
        <p:txBody>
          <a:bodyPr/>
          <a:lstStyle/>
          <a:p>
            <a:r>
              <a:rPr lang="sv-SE"/>
              <a:t>Klicka på ikonen för att lägga till en bild</a:t>
            </a:r>
          </a:p>
        </p:txBody>
      </p:sp>
      <p:sp>
        <p:nvSpPr>
          <p:cNvPr id="6" name="Platshållare för bildnummer 5"/>
          <p:cNvSpPr>
            <a:spLocks noGrp="1"/>
          </p:cNvSpPr>
          <p:nvPr>
            <p:ph type="sldNum" sz="quarter" idx="12"/>
          </p:nvPr>
        </p:nvSpPr>
        <p:spPr>
          <a:xfrm>
            <a:off x="29029" y="6471786"/>
            <a:ext cx="914400" cy="365125"/>
          </a:xfrm>
        </p:spPr>
        <p:txBody>
          <a:bodyPr/>
          <a:lstStyle/>
          <a:p>
            <a:fld id="{6B67296D-DBC2-D64C-ABAA-281F9F163059}" type="slidenum">
              <a:rPr lang="en-US" smtClean="0"/>
              <a:t>‹#›</a:t>
            </a:fld>
            <a:endParaRPr lang="en-US"/>
          </a:p>
        </p:txBody>
      </p:sp>
      <p:sp>
        <p:nvSpPr>
          <p:cNvPr id="2" name="Rubrik 1"/>
          <p:cNvSpPr>
            <a:spLocks noGrp="1"/>
          </p:cNvSpPr>
          <p:nvPr>
            <p:ph type="title" hasCustomPrompt="1"/>
          </p:nvPr>
        </p:nvSpPr>
        <p:spPr>
          <a:xfrm>
            <a:off x="2634308" y="2325977"/>
            <a:ext cx="6723053" cy="781988"/>
          </a:xfrm>
        </p:spPr>
        <p:txBody>
          <a:bodyPr/>
          <a:lstStyle>
            <a:lvl1pPr>
              <a:defRPr>
                <a:solidFill>
                  <a:schemeClr val="bg1"/>
                </a:solidFill>
              </a:defRPr>
            </a:lvl1pPr>
          </a:lstStyle>
          <a:p>
            <a:r>
              <a:rPr lang="sv-SE"/>
              <a:t/>
            </a:r>
            <a:br>
              <a:rPr lang="sv-SE"/>
            </a:br>
            <a:r>
              <a:rPr lang="sv-SE"/>
              <a:t>Rubrik</a:t>
            </a:r>
            <a:endParaRPr lang="en-US"/>
          </a:p>
        </p:txBody>
      </p:sp>
      <p:sp>
        <p:nvSpPr>
          <p:cNvPr id="17" name="Platshållare för text 6">
            <a:extLst>
              <a:ext uri="{FF2B5EF4-FFF2-40B4-BE49-F238E27FC236}">
                <a16:creationId xmlns:a16="http://schemas.microsoft.com/office/drawing/2014/main" id="{D3864D3D-2FDD-4CF9-85BE-1027DE47A9DC}"/>
              </a:ext>
            </a:extLst>
          </p:cNvPr>
          <p:cNvSpPr>
            <a:spLocks noGrp="1"/>
          </p:cNvSpPr>
          <p:nvPr>
            <p:ph type="body" sz="quarter" idx="13" hasCustomPrompt="1"/>
          </p:nvPr>
        </p:nvSpPr>
        <p:spPr>
          <a:xfrm>
            <a:off x="2634308" y="3606683"/>
            <a:ext cx="6723053" cy="2048805"/>
          </a:xfrm>
        </p:spPr>
        <p:txBody>
          <a:bodyPr/>
          <a:lstStyle>
            <a:lvl1pPr marL="0" indent="0">
              <a:buNone/>
              <a:defRPr>
                <a:solidFill>
                  <a:schemeClr val="bg2"/>
                </a:solidFill>
              </a:defRPr>
            </a:lvl1pPr>
            <a:lvl2pPr marL="609585" indent="0">
              <a:buNone/>
              <a:defRPr>
                <a:solidFill>
                  <a:schemeClr val="bg2"/>
                </a:solidFill>
              </a:defRPr>
            </a:lvl2pPr>
            <a:lvl3pPr marL="1219170" indent="0">
              <a:buNone/>
              <a:defRPr>
                <a:solidFill>
                  <a:schemeClr val="bg2"/>
                </a:solidFill>
              </a:defRPr>
            </a:lvl3pPr>
          </a:lstStyle>
          <a:p>
            <a:pPr lvl="0"/>
            <a:r>
              <a:rPr lang="sv-SE"/>
              <a:t>Lägg till text</a:t>
            </a:r>
          </a:p>
        </p:txBody>
      </p:sp>
    </p:spTree>
    <p:extLst>
      <p:ext uri="{BB962C8B-B14F-4D97-AF65-F5344CB8AC3E}">
        <p14:creationId xmlns:p14="http://schemas.microsoft.com/office/powerpoint/2010/main" val="3185444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ld_helsida">
    <p:bg>
      <p:bgPr>
        <a:solidFill>
          <a:schemeClr val="tx1"/>
        </a:solidFill>
        <a:effectLst/>
      </p:bgPr>
    </p:bg>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BFF68D32-AA68-4816-A369-BCB991047B98}"/>
              </a:ext>
            </a:extLst>
          </p:cNvPr>
          <p:cNvSpPr>
            <a:spLocks noGrp="1"/>
          </p:cNvSpPr>
          <p:nvPr>
            <p:ph type="pic" sz="quarter" idx="13"/>
          </p:nvPr>
        </p:nvSpPr>
        <p:spPr>
          <a:xfrm>
            <a:off x="0" y="0"/>
            <a:ext cx="12192000" cy="6858000"/>
          </a:xfrm>
        </p:spPr>
        <p:txBody>
          <a:bodyPr/>
          <a:lstStyle/>
          <a:p>
            <a:r>
              <a:rPr lang="sv-SE"/>
              <a:t>Klicka på ikonen för att lägga till en bild</a:t>
            </a:r>
          </a:p>
        </p:txBody>
      </p:sp>
      <p:sp>
        <p:nvSpPr>
          <p:cNvPr id="4" name="Platshållare för bildnummer 3"/>
          <p:cNvSpPr>
            <a:spLocks noGrp="1"/>
          </p:cNvSpPr>
          <p:nvPr>
            <p:ph type="sldNum" sz="quarter" idx="12"/>
          </p:nvPr>
        </p:nvSpPr>
        <p:spPr/>
        <p:txBody>
          <a:bodyPr/>
          <a:lstStyle>
            <a:lvl1pPr>
              <a:defRPr>
                <a:solidFill>
                  <a:schemeClr val="tx1"/>
                </a:solidFill>
              </a:defRPr>
            </a:lvl1pPr>
          </a:lstStyle>
          <a:p>
            <a:fld id="{6B67296D-DBC2-D64C-ABAA-281F9F163059}" type="slidenum">
              <a:rPr lang="en-US" smtClean="0"/>
              <a:pPr/>
              <a:t>‹#›</a:t>
            </a:fld>
            <a:endParaRPr lang="en-US"/>
          </a:p>
        </p:txBody>
      </p:sp>
      <p:pic>
        <p:nvPicPr>
          <p:cNvPr id="14" name="Bildobjekt 13">
            <a:extLst>
              <a:ext uri="{FF2B5EF4-FFF2-40B4-BE49-F238E27FC236}">
                <a16:creationId xmlns:a16="http://schemas.microsoft.com/office/drawing/2014/main" id="{4A8A05CE-AA7C-4F6E-A122-B486CFCB69FE}"/>
              </a:ext>
            </a:extLst>
          </p:cNvPr>
          <p:cNvPicPr>
            <a:picLocks noChangeAspect="1"/>
          </p:cNvPicPr>
          <p:nvPr userDrawn="1"/>
        </p:nvPicPr>
        <p:blipFill>
          <a:blip r:embed="rId2"/>
          <a:stretch>
            <a:fillRect/>
          </a:stretch>
        </p:blipFill>
        <p:spPr>
          <a:xfrm>
            <a:off x="8693929" y="6561403"/>
            <a:ext cx="3325219" cy="156861"/>
          </a:xfrm>
          <a:prstGeom prst="rect">
            <a:avLst/>
          </a:prstGeom>
        </p:spPr>
      </p:pic>
    </p:spTree>
    <p:extLst>
      <p:ext uri="{BB962C8B-B14F-4D97-AF65-F5344CB8AC3E}">
        <p14:creationId xmlns:p14="http://schemas.microsoft.com/office/powerpoint/2010/main" val="282175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lm_helsida">
    <p:bg>
      <p:bgPr>
        <a:solidFill>
          <a:schemeClr val="tx1"/>
        </a:solidFill>
        <a:effectLst/>
      </p:bgPr>
    </p:bg>
    <p:spTree>
      <p:nvGrpSpPr>
        <p:cNvPr id="1" name=""/>
        <p:cNvGrpSpPr/>
        <p:nvPr/>
      </p:nvGrpSpPr>
      <p:grpSpPr>
        <a:xfrm>
          <a:off x="0" y="0"/>
          <a:ext cx="0" cy="0"/>
          <a:chOff x="0" y="0"/>
          <a:chExt cx="0" cy="0"/>
        </a:xfrm>
      </p:grpSpPr>
      <p:sp>
        <p:nvSpPr>
          <p:cNvPr id="3" name="Platshållare för media 2">
            <a:extLst>
              <a:ext uri="{FF2B5EF4-FFF2-40B4-BE49-F238E27FC236}">
                <a16:creationId xmlns:a16="http://schemas.microsoft.com/office/drawing/2014/main" id="{C4DFDCED-F244-4EAA-9402-2C087EE229CF}"/>
              </a:ext>
            </a:extLst>
          </p:cNvPr>
          <p:cNvSpPr>
            <a:spLocks noGrp="1"/>
          </p:cNvSpPr>
          <p:nvPr>
            <p:ph type="media" sz="quarter" idx="13"/>
          </p:nvPr>
        </p:nvSpPr>
        <p:spPr>
          <a:xfrm>
            <a:off x="0" y="0"/>
            <a:ext cx="12192000" cy="6858000"/>
          </a:xfrm>
        </p:spPr>
        <p:txBody>
          <a:bodyPr/>
          <a:lstStyle/>
          <a:p>
            <a:r>
              <a:rPr lang="sv-SE"/>
              <a:t>Klicka på ikonen för att lägga till ett medieklipp</a:t>
            </a:r>
          </a:p>
        </p:txBody>
      </p:sp>
    </p:spTree>
    <p:extLst>
      <p:ext uri="{BB962C8B-B14F-4D97-AF65-F5344CB8AC3E}">
        <p14:creationId xmlns:p14="http://schemas.microsoft.com/office/powerpoint/2010/main" val="1862812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utro">
    <p:bg>
      <p:bgPr>
        <a:solidFill>
          <a:schemeClr val="bg1"/>
        </a:solidFill>
        <a:effectLst/>
      </p:bgPr>
    </p:bg>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a:xfrm>
            <a:off x="66577" y="6436964"/>
            <a:ext cx="914400" cy="365125"/>
          </a:xfrm>
        </p:spPr>
        <p:txBody>
          <a:bodyPr/>
          <a:lstStyle>
            <a:lvl1pPr>
              <a:defRPr>
                <a:solidFill>
                  <a:schemeClr val="tx1"/>
                </a:solidFill>
              </a:defRPr>
            </a:lvl1pPr>
          </a:lstStyle>
          <a:p>
            <a:fld id="{6B67296D-DBC2-D64C-ABAA-281F9F163059}" type="slidenum">
              <a:rPr lang="en-US" smtClean="0"/>
              <a:pPr/>
              <a:t>‹#›</a:t>
            </a:fld>
            <a:endParaRPr lang="en-US"/>
          </a:p>
        </p:txBody>
      </p:sp>
      <p:sp>
        <p:nvSpPr>
          <p:cNvPr id="9" name="Ellips 8">
            <a:extLst>
              <a:ext uri="{FF2B5EF4-FFF2-40B4-BE49-F238E27FC236}">
                <a16:creationId xmlns:a16="http://schemas.microsoft.com/office/drawing/2014/main" id="{CC50BBA9-C13F-4328-A9BA-954637119241}"/>
              </a:ext>
            </a:extLst>
          </p:cNvPr>
          <p:cNvSpPr/>
          <p:nvPr userDrawn="1"/>
        </p:nvSpPr>
        <p:spPr>
          <a:xfrm>
            <a:off x="3175243" y="3147586"/>
            <a:ext cx="1857500" cy="185750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sp>
        <p:nvSpPr>
          <p:cNvPr id="15" name="Platshållare för bild 14">
            <a:extLst>
              <a:ext uri="{FF2B5EF4-FFF2-40B4-BE49-F238E27FC236}">
                <a16:creationId xmlns:a16="http://schemas.microsoft.com/office/drawing/2014/main" id="{30930195-8E29-445B-BD04-62579360724B}"/>
              </a:ext>
            </a:extLst>
          </p:cNvPr>
          <p:cNvSpPr>
            <a:spLocks noGrp="1"/>
          </p:cNvSpPr>
          <p:nvPr>
            <p:ph type="pic" sz="quarter" idx="13"/>
          </p:nvPr>
        </p:nvSpPr>
        <p:spPr>
          <a:xfrm>
            <a:off x="3700129" y="3207204"/>
            <a:ext cx="1671856" cy="1799440"/>
          </a:xfrm>
        </p:spPr>
        <p:txBody>
          <a:bodyPr>
            <a:normAutofit/>
          </a:bodyPr>
          <a:lstStyle>
            <a:lvl1pPr>
              <a:defRPr sz="1467"/>
            </a:lvl1pPr>
          </a:lstStyle>
          <a:p>
            <a:r>
              <a:rPr lang="sv-SE"/>
              <a:t>Klicka på ikonen för att lägga till en bild</a:t>
            </a:r>
          </a:p>
        </p:txBody>
      </p:sp>
      <p:pic>
        <p:nvPicPr>
          <p:cNvPr id="18" name="Bildobjekt 17">
            <a:extLst>
              <a:ext uri="{FF2B5EF4-FFF2-40B4-BE49-F238E27FC236}">
                <a16:creationId xmlns:a16="http://schemas.microsoft.com/office/drawing/2014/main" id="{C9B74CC7-3F52-4C82-9B87-0B697DF6F56F}"/>
              </a:ext>
            </a:extLst>
          </p:cNvPr>
          <p:cNvPicPr>
            <a:picLocks noChangeAspect="1"/>
          </p:cNvPicPr>
          <p:nvPr userDrawn="1"/>
        </p:nvPicPr>
        <p:blipFill>
          <a:blip r:embed="rId2"/>
          <a:stretch>
            <a:fillRect/>
          </a:stretch>
        </p:blipFill>
        <p:spPr>
          <a:xfrm>
            <a:off x="3371010" y="1261787"/>
            <a:ext cx="5460447" cy="982388"/>
          </a:xfrm>
          <a:prstGeom prst="rect">
            <a:avLst/>
          </a:prstGeom>
        </p:spPr>
      </p:pic>
      <p:sp>
        <p:nvSpPr>
          <p:cNvPr id="21" name="Platshållare för text 20">
            <a:extLst>
              <a:ext uri="{FF2B5EF4-FFF2-40B4-BE49-F238E27FC236}">
                <a16:creationId xmlns:a16="http://schemas.microsoft.com/office/drawing/2014/main" id="{E3A61A50-7E09-4C80-931F-00C75B49D74C}"/>
              </a:ext>
            </a:extLst>
          </p:cNvPr>
          <p:cNvSpPr>
            <a:spLocks noGrp="1"/>
          </p:cNvSpPr>
          <p:nvPr>
            <p:ph type="body" sz="quarter" idx="14" hasCustomPrompt="1"/>
          </p:nvPr>
        </p:nvSpPr>
        <p:spPr>
          <a:xfrm>
            <a:off x="5557629" y="3222116"/>
            <a:ext cx="2727536" cy="332821"/>
          </a:xfrm>
        </p:spPr>
        <p:txBody>
          <a:bodyPr/>
          <a:lstStyle>
            <a:lvl1pPr marL="0" indent="0">
              <a:buFontTx/>
              <a:buNone/>
              <a:defRPr sz="2133">
                <a:solidFill>
                  <a:schemeClr val="tx1"/>
                </a:solidFill>
              </a:defRPr>
            </a:lvl1pPr>
          </a:lstStyle>
          <a:p>
            <a:pPr lvl="0"/>
            <a:r>
              <a:rPr lang="sv-SE"/>
              <a:t>Namn</a:t>
            </a:r>
          </a:p>
        </p:txBody>
      </p:sp>
      <p:sp>
        <p:nvSpPr>
          <p:cNvPr id="22" name="Platshållare för text 20">
            <a:extLst>
              <a:ext uri="{FF2B5EF4-FFF2-40B4-BE49-F238E27FC236}">
                <a16:creationId xmlns:a16="http://schemas.microsoft.com/office/drawing/2014/main" id="{B92065A4-1549-4FA7-B792-C5AB704BB632}"/>
              </a:ext>
            </a:extLst>
          </p:cNvPr>
          <p:cNvSpPr>
            <a:spLocks noGrp="1"/>
          </p:cNvSpPr>
          <p:nvPr>
            <p:ph type="body" sz="quarter" idx="15" hasCustomPrompt="1"/>
          </p:nvPr>
        </p:nvSpPr>
        <p:spPr>
          <a:xfrm>
            <a:off x="5557629" y="3642911"/>
            <a:ext cx="2727536" cy="332821"/>
          </a:xfrm>
        </p:spPr>
        <p:txBody>
          <a:bodyPr/>
          <a:lstStyle>
            <a:lvl1pPr marL="0" indent="0">
              <a:buFontTx/>
              <a:buNone/>
              <a:defRPr sz="1600">
                <a:solidFill>
                  <a:schemeClr val="tx1"/>
                </a:solidFill>
              </a:defRPr>
            </a:lvl1pPr>
          </a:lstStyle>
          <a:p>
            <a:pPr lvl="0"/>
            <a:r>
              <a:rPr lang="sv-SE"/>
              <a:t>Titel</a:t>
            </a:r>
          </a:p>
        </p:txBody>
      </p:sp>
      <p:sp>
        <p:nvSpPr>
          <p:cNvPr id="23" name="Platshållare för text 20">
            <a:extLst>
              <a:ext uri="{FF2B5EF4-FFF2-40B4-BE49-F238E27FC236}">
                <a16:creationId xmlns:a16="http://schemas.microsoft.com/office/drawing/2014/main" id="{304D9BD3-32A2-4816-8064-19EE0EE6730A}"/>
              </a:ext>
            </a:extLst>
          </p:cNvPr>
          <p:cNvSpPr>
            <a:spLocks noGrp="1"/>
          </p:cNvSpPr>
          <p:nvPr>
            <p:ph type="body" sz="quarter" idx="16" hasCustomPrompt="1"/>
          </p:nvPr>
        </p:nvSpPr>
        <p:spPr>
          <a:xfrm>
            <a:off x="5557629" y="4300662"/>
            <a:ext cx="2727536" cy="332821"/>
          </a:xfrm>
        </p:spPr>
        <p:txBody>
          <a:bodyPr/>
          <a:lstStyle>
            <a:lvl1pPr marL="0" indent="0">
              <a:buFontTx/>
              <a:buNone/>
              <a:defRPr sz="1600">
                <a:solidFill>
                  <a:schemeClr val="tx1"/>
                </a:solidFill>
              </a:defRPr>
            </a:lvl1pPr>
          </a:lstStyle>
          <a:p>
            <a:pPr lvl="0"/>
            <a:r>
              <a:rPr lang="sv-SE"/>
              <a:t>E-post</a:t>
            </a:r>
          </a:p>
        </p:txBody>
      </p:sp>
      <p:sp>
        <p:nvSpPr>
          <p:cNvPr id="24" name="Platshållare för text 20">
            <a:extLst>
              <a:ext uri="{FF2B5EF4-FFF2-40B4-BE49-F238E27FC236}">
                <a16:creationId xmlns:a16="http://schemas.microsoft.com/office/drawing/2014/main" id="{C694474A-71F0-4D97-AFCB-6B5602EA995A}"/>
              </a:ext>
            </a:extLst>
          </p:cNvPr>
          <p:cNvSpPr>
            <a:spLocks noGrp="1"/>
          </p:cNvSpPr>
          <p:nvPr>
            <p:ph type="body" sz="quarter" idx="17" hasCustomPrompt="1"/>
          </p:nvPr>
        </p:nvSpPr>
        <p:spPr>
          <a:xfrm>
            <a:off x="5557629" y="4713550"/>
            <a:ext cx="2727536" cy="295553"/>
          </a:xfrm>
        </p:spPr>
        <p:txBody>
          <a:bodyPr/>
          <a:lstStyle>
            <a:lvl1pPr marL="0" indent="0">
              <a:buFontTx/>
              <a:buNone/>
              <a:defRPr sz="1600">
                <a:solidFill>
                  <a:schemeClr val="tx1"/>
                </a:solidFill>
              </a:defRPr>
            </a:lvl1pPr>
          </a:lstStyle>
          <a:p>
            <a:pPr lvl="0"/>
            <a:r>
              <a:rPr lang="sv-SE"/>
              <a:t>Telefon</a:t>
            </a:r>
          </a:p>
        </p:txBody>
      </p:sp>
    </p:spTree>
    <p:extLst>
      <p:ext uri="{BB962C8B-B14F-4D97-AF65-F5344CB8AC3E}">
        <p14:creationId xmlns:p14="http://schemas.microsoft.com/office/powerpoint/2010/main" val="1918273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D376E49-D542-415A-9D44-FBA4361C48C4}" type="datetimeFigureOut">
              <a:rPr lang="sv-SE" smtClean="0"/>
              <a:t>2018-10-19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377953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376E49-D542-415A-9D44-FBA4361C48C4}" type="datetimeFigureOut">
              <a:rPr lang="sv-SE" smtClean="0"/>
              <a:t>2018-10-19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121244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D376E49-D542-415A-9D44-FBA4361C48C4}" type="datetimeFigureOut">
              <a:rPr lang="sv-SE" smtClean="0"/>
              <a:t>2018-10-19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119589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D376E49-D542-415A-9D44-FBA4361C48C4}" type="datetimeFigureOut">
              <a:rPr lang="sv-SE" smtClean="0"/>
              <a:t>2018-10-19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337539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8D376E49-D542-415A-9D44-FBA4361C48C4}" type="datetimeFigureOut">
              <a:rPr lang="sv-SE" smtClean="0"/>
              <a:t>2018-10-19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826972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8D376E49-D542-415A-9D44-FBA4361C48C4}" type="datetimeFigureOut">
              <a:rPr lang="sv-SE" smtClean="0"/>
              <a:t>2018-10-19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6ED890C-1299-4493-8007-2F98113BFF46}" type="slidenum">
              <a:rPr lang="sv-SE" smtClean="0"/>
              <a:t>‹#›</a:t>
            </a:fld>
            <a:endParaRPr lang="sv-SE"/>
          </a:p>
        </p:txBody>
      </p:sp>
    </p:spTree>
    <p:extLst>
      <p:ext uri="{BB962C8B-B14F-4D97-AF65-F5344CB8AC3E}">
        <p14:creationId xmlns:p14="http://schemas.microsoft.com/office/powerpoint/2010/main" val="57954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76E49-D542-415A-9D44-FBA4361C48C4}" type="datetimeFigureOut">
              <a:rPr lang="sv-SE" smtClean="0"/>
              <a:t>2018-10-19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dirty="0" smtClean="0">
                <a:solidFill>
                  <a:srgbClr val="000000"/>
                </a:solidFill>
              </a:rPr>
              <a:t>Gunnar.bergstrom@hig.se</a:t>
            </a:r>
          </a:p>
          <a:p>
            <a:endParaRPr lang="sv-SE" dirty="0"/>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D890C-1299-4493-8007-2F98113BFF46}" type="slidenum">
              <a:rPr lang="sv-SE" smtClean="0"/>
              <a:t>‹#›</a:t>
            </a:fld>
            <a:endParaRPr lang="sv-SE"/>
          </a:p>
        </p:txBody>
      </p:sp>
    </p:spTree>
    <p:extLst>
      <p:ext uri="{BB962C8B-B14F-4D97-AF65-F5344CB8AC3E}">
        <p14:creationId xmlns:p14="http://schemas.microsoft.com/office/powerpoint/2010/main" val="1431505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76E49-D542-415A-9D44-FBA4361C48C4}" type="datetimeFigureOut">
              <a:rPr lang="sv-SE" smtClean="0"/>
              <a:t>2018-10-19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dirty="0" smtClean="0">
                <a:solidFill>
                  <a:srgbClr val="000000"/>
                </a:solidFill>
              </a:rPr>
              <a:t>Gunnar.bergstrom@hig.se</a:t>
            </a:r>
          </a:p>
          <a:p>
            <a:endParaRPr lang="sv-SE" dirty="0"/>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D890C-1299-4493-8007-2F98113BFF46}" type="slidenum">
              <a:rPr lang="sv-SE" smtClean="0"/>
              <a:t>‹#›</a:t>
            </a:fld>
            <a:endParaRPr lang="sv-SE"/>
          </a:p>
        </p:txBody>
      </p:sp>
      <p:pic>
        <p:nvPicPr>
          <p:cNvPr id="7" name="Bildobjekt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429749" y="5764170"/>
            <a:ext cx="2609469" cy="892915"/>
          </a:xfrm>
          <a:prstGeom prst="rect">
            <a:avLst/>
          </a:prstGeom>
        </p:spPr>
      </p:pic>
    </p:spTree>
    <p:extLst>
      <p:ext uri="{BB962C8B-B14F-4D97-AF65-F5344CB8AC3E}">
        <p14:creationId xmlns:p14="http://schemas.microsoft.com/office/powerpoint/2010/main" val="22358116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1" y="1"/>
            <a:ext cx="8775700" cy="1417639"/>
          </a:xfrm>
          <a:prstGeom prst="rect">
            <a:avLst/>
          </a:prstGeom>
        </p:spPr>
        <p:txBody>
          <a:bodyPr vert="horz" lIns="91440" tIns="45720" rIns="91440" bIns="45720" rtlCol="0" anchor="ctr">
            <a:normAutofit/>
          </a:bodyPr>
          <a:lstStyle/>
          <a:p>
            <a:r>
              <a:rPr lang="sv-SE"/>
              <a:t/>
            </a:r>
            <a:br>
              <a:rPr lang="sv-SE"/>
            </a:br>
            <a:r>
              <a:rPr lang="sv-SE"/>
              <a:t>Rubrik</a:t>
            </a:r>
            <a:endParaRPr lang="en-US"/>
          </a:p>
        </p:txBody>
      </p:sp>
      <p:sp>
        <p:nvSpPr>
          <p:cNvPr id="3" name="Platshållare för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sv-SE"/>
              <a:t>Lägg till text</a:t>
            </a:r>
            <a:endParaRPr lang="en-US"/>
          </a:p>
          <a:p>
            <a:pPr lvl="1"/>
            <a:r>
              <a:rPr lang="en-US" err="1"/>
              <a:t>Nivå</a:t>
            </a:r>
            <a:r>
              <a:rPr lang="en-US"/>
              <a:t> 2</a:t>
            </a:r>
          </a:p>
          <a:p>
            <a:pPr lvl="2"/>
            <a:r>
              <a:rPr lang="en-US" err="1"/>
              <a:t>Nivå</a:t>
            </a:r>
            <a:r>
              <a:rPr lang="en-US"/>
              <a:t> 3</a:t>
            </a:r>
            <a:endParaRPr lang="sv-SE"/>
          </a:p>
        </p:txBody>
      </p:sp>
      <p:sp>
        <p:nvSpPr>
          <p:cNvPr id="6" name="Platshållare för bildnummer 5"/>
          <p:cNvSpPr>
            <a:spLocks noGrp="1"/>
          </p:cNvSpPr>
          <p:nvPr>
            <p:ph type="sldNum" sz="quarter" idx="4"/>
          </p:nvPr>
        </p:nvSpPr>
        <p:spPr>
          <a:xfrm>
            <a:off x="43544" y="6457271"/>
            <a:ext cx="914400" cy="365125"/>
          </a:xfrm>
          <a:prstGeom prst="rect">
            <a:avLst/>
          </a:prstGeom>
        </p:spPr>
        <p:txBody>
          <a:bodyPr vert="horz" lIns="91440" tIns="45720" rIns="91440" bIns="45720" rtlCol="0" anchor="ctr"/>
          <a:lstStyle>
            <a:lvl1pPr algn="l">
              <a:defRPr sz="1067">
                <a:solidFill>
                  <a:schemeClr val="bg2"/>
                </a:solidFill>
                <a:latin typeface="Arial"/>
                <a:cs typeface="Arial"/>
              </a:defRPr>
            </a:lvl1pPr>
          </a:lstStyle>
          <a:p>
            <a:fld id="{6B67296D-DBC2-D64C-ABAA-281F9F163059}" type="slidenum">
              <a:rPr lang="en-US" smtClean="0"/>
              <a:pPr/>
              <a:t>‹#›</a:t>
            </a:fld>
            <a:endParaRPr lang="en-US"/>
          </a:p>
        </p:txBody>
      </p:sp>
      <p:pic>
        <p:nvPicPr>
          <p:cNvPr id="7" name="Bildobjekt 6">
            <a:extLst>
              <a:ext uri="{FF2B5EF4-FFF2-40B4-BE49-F238E27FC236}">
                <a16:creationId xmlns:a16="http://schemas.microsoft.com/office/drawing/2014/main" id="{75623B07-344E-474B-ADE2-84D9CB997655}"/>
              </a:ext>
            </a:extLst>
          </p:cNvPr>
          <p:cNvPicPr>
            <a:picLocks noChangeAspect="1"/>
          </p:cNvPicPr>
          <p:nvPr userDrawn="1"/>
        </p:nvPicPr>
        <p:blipFill>
          <a:blip r:embed="rId9"/>
          <a:stretch>
            <a:fillRect/>
          </a:stretch>
        </p:blipFill>
        <p:spPr>
          <a:xfrm>
            <a:off x="9499600" y="12255"/>
            <a:ext cx="2692401" cy="1168400"/>
          </a:xfrm>
          <a:prstGeom prst="rect">
            <a:avLst/>
          </a:prstGeom>
        </p:spPr>
      </p:pic>
    </p:spTree>
    <p:extLst>
      <p:ext uri="{BB962C8B-B14F-4D97-AF65-F5344CB8AC3E}">
        <p14:creationId xmlns:p14="http://schemas.microsoft.com/office/powerpoint/2010/main" val="1929060982"/>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ftr="0" dt="0"/>
  <p:txStyles>
    <p:titleStyle>
      <a:lvl1pPr algn="l" defTabSz="609585" rtl="0" eaLnBrk="1" latinLnBrk="0" hangingPunct="1">
        <a:spcBef>
          <a:spcPct val="0"/>
        </a:spcBef>
        <a:buNone/>
        <a:defRPr sz="4800" b="0" kern="1200">
          <a:solidFill>
            <a:schemeClr val="bg1"/>
          </a:solidFill>
          <a:latin typeface="Arial" panose="020B0604020202020204" pitchFamily="34" charset="0"/>
          <a:ea typeface="+mj-ea"/>
          <a:cs typeface="Arial" panose="020B0604020202020204" pitchFamily="34" charset="0"/>
        </a:defRPr>
      </a:lvl1pPr>
    </p:titleStyle>
    <p:bodyStyle>
      <a:lvl1pPr marL="457189" indent="-457189" algn="l" defTabSz="609585" rtl="0" eaLnBrk="1" latinLnBrk="0" hangingPunct="1">
        <a:spcBef>
          <a:spcPct val="20000"/>
        </a:spcBef>
        <a:buFont typeface="Arial"/>
        <a:buChar char="•"/>
        <a:defRPr sz="2667" kern="1200">
          <a:solidFill>
            <a:schemeClr val="bg2"/>
          </a:solidFill>
          <a:latin typeface="Arial"/>
          <a:ea typeface="+mn-ea"/>
          <a:cs typeface="Arial"/>
        </a:defRPr>
      </a:lvl1pPr>
      <a:lvl2pPr marL="990575" indent="-380990" algn="l" defTabSz="609585" rtl="0" eaLnBrk="1" latinLnBrk="0" hangingPunct="1">
        <a:spcBef>
          <a:spcPct val="20000"/>
        </a:spcBef>
        <a:buFont typeface="Arial" panose="020B0604020202020204" pitchFamily="34" charset="0"/>
        <a:buChar char="•"/>
        <a:defRPr sz="2133" kern="1200">
          <a:solidFill>
            <a:schemeClr val="bg2"/>
          </a:solidFill>
          <a:latin typeface="Arial"/>
          <a:ea typeface="+mn-ea"/>
          <a:cs typeface="Arial"/>
        </a:defRPr>
      </a:lvl2pPr>
      <a:lvl3pPr marL="1600160" indent="-380990" algn="l" defTabSz="609585" rtl="0" eaLnBrk="1" latinLnBrk="0" hangingPunct="1">
        <a:spcBef>
          <a:spcPct val="20000"/>
        </a:spcBef>
        <a:buFont typeface="Arial" panose="020B0604020202020204" pitchFamily="34" charset="0"/>
        <a:buChar char="•"/>
        <a:defRPr sz="1867" kern="1200">
          <a:solidFill>
            <a:schemeClr val="bg2"/>
          </a:solidFill>
          <a:latin typeface="Arial"/>
          <a:ea typeface="+mn-ea"/>
          <a:cs typeface="Arial"/>
        </a:defRPr>
      </a:lvl3pPr>
      <a:lvl4pPr marL="1828754" indent="0" algn="l" defTabSz="609585" rtl="0" eaLnBrk="1" latinLnBrk="0" hangingPunct="1">
        <a:spcBef>
          <a:spcPct val="20000"/>
        </a:spcBef>
        <a:buFont typeface="Arial"/>
        <a:buNone/>
        <a:defRPr sz="1600"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40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1" y="1"/>
            <a:ext cx="8775700" cy="1417639"/>
          </a:xfrm>
          <a:prstGeom prst="rect">
            <a:avLst/>
          </a:prstGeom>
        </p:spPr>
        <p:txBody>
          <a:bodyPr vert="horz" lIns="91440" tIns="45720" rIns="91440" bIns="45720" rtlCol="0" anchor="ctr">
            <a:normAutofit/>
          </a:bodyPr>
          <a:lstStyle/>
          <a:p>
            <a:r>
              <a:rPr lang="sv-SE"/>
              <a:t/>
            </a:r>
            <a:br>
              <a:rPr lang="sv-SE"/>
            </a:br>
            <a:r>
              <a:rPr lang="sv-SE"/>
              <a:t>Rubrik</a:t>
            </a:r>
            <a:endParaRPr lang="en-US"/>
          </a:p>
        </p:txBody>
      </p:sp>
      <p:sp>
        <p:nvSpPr>
          <p:cNvPr id="3" name="Platshållare för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sv-SE"/>
              <a:t>Lägg till text</a:t>
            </a:r>
            <a:endParaRPr lang="en-US"/>
          </a:p>
          <a:p>
            <a:pPr lvl="1"/>
            <a:r>
              <a:rPr lang="en-US" err="1"/>
              <a:t>Nivå</a:t>
            </a:r>
            <a:r>
              <a:rPr lang="en-US"/>
              <a:t> 2</a:t>
            </a:r>
          </a:p>
          <a:p>
            <a:pPr lvl="2"/>
            <a:r>
              <a:rPr lang="en-US" err="1"/>
              <a:t>Nivå</a:t>
            </a:r>
            <a:r>
              <a:rPr lang="en-US"/>
              <a:t> 3</a:t>
            </a:r>
            <a:endParaRPr lang="sv-SE"/>
          </a:p>
        </p:txBody>
      </p:sp>
      <p:sp>
        <p:nvSpPr>
          <p:cNvPr id="6" name="Platshållare för bildnummer 5"/>
          <p:cNvSpPr>
            <a:spLocks noGrp="1"/>
          </p:cNvSpPr>
          <p:nvPr>
            <p:ph type="sldNum" sz="quarter" idx="4"/>
          </p:nvPr>
        </p:nvSpPr>
        <p:spPr>
          <a:xfrm>
            <a:off x="43544" y="6457271"/>
            <a:ext cx="914400" cy="365125"/>
          </a:xfrm>
          <a:prstGeom prst="rect">
            <a:avLst/>
          </a:prstGeom>
        </p:spPr>
        <p:txBody>
          <a:bodyPr vert="horz" lIns="91440" tIns="45720" rIns="91440" bIns="45720" rtlCol="0" anchor="ctr"/>
          <a:lstStyle>
            <a:lvl1pPr algn="l">
              <a:defRPr sz="1067">
                <a:solidFill>
                  <a:schemeClr val="bg2"/>
                </a:solidFill>
                <a:latin typeface="Arial"/>
                <a:cs typeface="Arial"/>
              </a:defRPr>
            </a:lvl1pPr>
          </a:lstStyle>
          <a:p>
            <a:fld id="{6B67296D-DBC2-D64C-ABAA-281F9F163059}" type="slidenum">
              <a:rPr lang="en-US" smtClean="0"/>
              <a:pPr/>
              <a:t>‹#›</a:t>
            </a:fld>
            <a:endParaRPr lang="en-US"/>
          </a:p>
        </p:txBody>
      </p:sp>
      <p:pic>
        <p:nvPicPr>
          <p:cNvPr id="8" name="Bildobjekt 7">
            <a:extLst>
              <a:ext uri="{FF2B5EF4-FFF2-40B4-BE49-F238E27FC236}">
                <a16:creationId xmlns:a16="http://schemas.microsoft.com/office/drawing/2014/main" id="{FB944718-803F-44D4-A9B4-37A7BAEA9E05}"/>
              </a:ext>
            </a:extLst>
          </p:cNvPr>
          <p:cNvPicPr>
            <a:picLocks noChangeAspect="1"/>
          </p:cNvPicPr>
          <p:nvPr userDrawn="1"/>
        </p:nvPicPr>
        <p:blipFill>
          <a:blip r:embed="rId9"/>
          <a:stretch>
            <a:fillRect/>
          </a:stretch>
        </p:blipFill>
        <p:spPr>
          <a:xfrm>
            <a:off x="9499600" y="12255"/>
            <a:ext cx="2692401" cy="1168400"/>
          </a:xfrm>
          <a:prstGeom prst="rect">
            <a:avLst/>
          </a:prstGeom>
        </p:spPr>
      </p:pic>
    </p:spTree>
    <p:extLst>
      <p:ext uri="{BB962C8B-B14F-4D97-AF65-F5344CB8AC3E}">
        <p14:creationId xmlns:p14="http://schemas.microsoft.com/office/powerpoint/2010/main" val="3688780731"/>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hf hdr="0" ftr="0" dt="0"/>
  <p:txStyles>
    <p:titleStyle>
      <a:lvl1pPr algn="l" defTabSz="609585" rtl="0" eaLnBrk="1" latinLnBrk="0" hangingPunct="1">
        <a:spcBef>
          <a:spcPct val="0"/>
        </a:spcBef>
        <a:buNone/>
        <a:defRPr sz="4800" b="0" kern="1200">
          <a:solidFill>
            <a:schemeClr val="bg1"/>
          </a:solidFill>
          <a:latin typeface="Arial" panose="020B0604020202020204" pitchFamily="34" charset="0"/>
          <a:ea typeface="+mj-ea"/>
          <a:cs typeface="Arial" panose="020B0604020202020204" pitchFamily="34" charset="0"/>
        </a:defRPr>
      </a:lvl1pPr>
    </p:titleStyle>
    <p:bodyStyle>
      <a:lvl1pPr marL="457189" indent="-457189" algn="l" defTabSz="609585" rtl="0" eaLnBrk="1" latinLnBrk="0" hangingPunct="1">
        <a:spcBef>
          <a:spcPct val="20000"/>
        </a:spcBef>
        <a:buFont typeface="Arial"/>
        <a:buChar char="•"/>
        <a:defRPr sz="2667" kern="1200">
          <a:solidFill>
            <a:schemeClr val="bg2"/>
          </a:solidFill>
          <a:latin typeface="Arial"/>
          <a:ea typeface="+mn-ea"/>
          <a:cs typeface="Arial"/>
        </a:defRPr>
      </a:lvl1pPr>
      <a:lvl2pPr marL="990575" indent="-380990" algn="l" defTabSz="609585" rtl="0" eaLnBrk="1" latinLnBrk="0" hangingPunct="1">
        <a:spcBef>
          <a:spcPct val="20000"/>
        </a:spcBef>
        <a:buFont typeface="Arial" panose="020B0604020202020204" pitchFamily="34" charset="0"/>
        <a:buChar char="•"/>
        <a:defRPr sz="2133" kern="1200">
          <a:solidFill>
            <a:schemeClr val="bg2"/>
          </a:solidFill>
          <a:latin typeface="Arial"/>
          <a:ea typeface="+mn-ea"/>
          <a:cs typeface="Arial"/>
        </a:defRPr>
      </a:lvl2pPr>
      <a:lvl3pPr marL="1600160" indent="-380990" algn="l" defTabSz="609585" rtl="0" eaLnBrk="1" latinLnBrk="0" hangingPunct="1">
        <a:spcBef>
          <a:spcPct val="20000"/>
        </a:spcBef>
        <a:buFont typeface="Arial" panose="020B0604020202020204" pitchFamily="34" charset="0"/>
        <a:buChar char="•"/>
        <a:defRPr sz="1867" kern="1200">
          <a:solidFill>
            <a:schemeClr val="bg2"/>
          </a:solidFill>
          <a:latin typeface="Arial"/>
          <a:ea typeface="+mn-ea"/>
          <a:cs typeface="Arial"/>
        </a:defRPr>
      </a:lvl3pPr>
      <a:lvl4pPr marL="1828754" indent="0" algn="l" defTabSz="609585" rtl="0" eaLnBrk="1" latinLnBrk="0" hangingPunct="1">
        <a:spcBef>
          <a:spcPct val="20000"/>
        </a:spcBef>
        <a:buFont typeface="Arial"/>
        <a:buNone/>
        <a:defRPr sz="1600"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40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926" y="2746865"/>
            <a:ext cx="10515600" cy="1325563"/>
          </a:xfrm>
        </p:spPr>
        <p:txBody>
          <a:bodyPr>
            <a:noAutofit/>
          </a:bodyPr>
          <a:lstStyle/>
          <a:p>
            <a:pPr algn="ctr"/>
            <a:r>
              <a:rPr lang="sv-SE" dirty="0">
                <a:latin typeface="+mn-lt"/>
              </a:rPr>
              <a:t/>
            </a:r>
            <a:br>
              <a:rPr lang="sv-SE" dirty="0">
                <a:latin typeface="+mn-lt"/>
              </a:rPr>
            </a:br>
            <a:r>
              <a:rPr lang="sv-SE" sz="5400" dirty="0" smtClean="0">
                <a:latin typeface="+mn-lt"/>
              </a:rPr>
              <a:t>Myndigheten för arbetsmiljökunskap</a:t>
            </a:r>
            <a:r>
              <a:rPr lang="sv-SE" dirty="0" smtClean="0">
                <a:latin typeface="+mn-lt"/>
              </a:rPr>
              <a:t/>
            </a:r>
            <a:br>
              <a:rPr lang="sv-SE" dirty="0" smtClean="0">
                <a:latin typeface="+mn-lt"/>
              </a:rPr>
            </a:br>
            <a:r>
              <a:rPr lang="sv-SE" dirty="0" smtClean="0">
                <a:latin typeface="+mn-lt"/>
              </a:rPr>
              <a:t>Nader Ahmadi</a:t>
            </a:r>
            <a:r>
              <a:rPr lang="sv-SE" dirty="0">
                <a:latin typeface="+mn-lt"/>
              </a:rPr>
              <a:t/>
            </a:r>
            <a:br>
              <a:rPr lang="sv-SE" dirty="0">
                <a:latin typeface="+mn-lt"/>
              </a:rPr>
            </a:br>
            <a:r>
              <a:rPr lang="sv-SE" dirty="0">
                <a:latin typeface="+mn-lt"/>
              </a:rPr>
              <a:t/>
            </a:r>
            <a:br>
              <a:rPr lang="sv-SE" dirty="0">
                <a:latin typeface="+mn-lt"/>
              </a:rPr>
            </a:br>
            <a:endParaRPr lang="sv-SE" dirty="0">
              <a:latin typeface="+mn-lt"/>
            </a:endParaRPr>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9749" y="5764170"/>
            <a:ext cx="2609469" cy="892915"/>
          </a:xfrm>
          <a:prstGeom prst="rect">
            <a:avLst/>
          </a:prstGeom>
        </p:spPr>
      </p:pic>
    </p:spTree>
    <p:extLst>
      <p:ext uri="{BB962C8B-B14F-4D97-AF65-F5344CB8AC3E}">
        <p14:creationId xmlns:p14="http://schemas.microsoft.com/office/powerpoint/2010/main" val="3536386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rundade hörn 12">
            <a:extLst>
              <a:ext uri="{FF2B5EF4-FFF2-40B4-BE49-F238E27FC236}">
                <a16:creationId xmlns:a16="http://schemas.microsoft.com/office/drawing/2014/main" id="{3B2228AE-0077-44A4-A833-1398CA143BC2}"/>
              </a:ext>
            </a:extLst>
          </p:cNvPr>
          <p:cNvSpPr/>
          <p:nvPr/>
        </p:nvSpPr>
        <p:spPr>
          <a:xfrm>
            <a:off x="5748671" y="1470614"/>
            <a:ext cx="5877640" cy="1866185"/>
          </a:xfrm>
          <a:prstGeom prst="roundRect">
            <a:avLst>
              <a:gd name="adj" fmla="val 12964"/>
            </a:avLst>
          </a:prstGeom>
          <a:solidFill>
            <a:srgbClr val="FF9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sv-SE" sz="2400">
              <a:solidFill>
                <a:srgbClr val="FFFFFF"/>
              </a:solidFill>
              <a:latin typeface="Calibri"/>
            </a:endParaRPr>
          </a:p>
        </p:txBody>
      </p:sp>
      <p:sp>
        <p:nvSpPr>
          <p:cNvPr id="2" name="Platshållare för bildnummer 1">
            <a:extLst>
              <a:ext uri="{FF2B5EF4-FFF2-40B4-BE49-F238E27FC236}">
                <a16:creationId xmlns:a16="http://schemas.microsoft.com/office/drawing/2014/main" id="{19875430-BFEF-4B11-ACA2-32ECDEE70CCE}"/>
              </a:ext>
            </a:extLst>
          </p:cNvPr>
          <p:cNvSpPr>
            <a:spLocks noGrp="1"/>
          </p:cNvSpPr>
          <p:nvPr>
            <p:ph type="sldNum" sz="quarter" idx="10"/>
          </p:nvPr>
        </p:nvSpPr>
        <p:spPr/>
        <p:txBody>
          <a:bodyPr/>
          <a:lstStyle/>
          <a:p>
            <a:pPr defTabSz="609585"/>
            <a:fld id="{6B67296D-DBC2-D64C-ABAA-281F9F163059}" type="slidenum">
              <a:rPr lang="en-US">
                <a:solidFill>
                  <a:srgbClr val="555555"/>
                </a:solidFill>
              </a:rPr>
              <a:pPr defTabSz="609585"/>
              <a:t>10</a:t>
            </a:fld>
            <a:endParaRPr lang="en-US">
              <a:solidFill>
                <a:srgbClr val="555555"/>
              </a:solidFill>
            </a:endParaRPr>
          </a:p>
        </p:txBody>
      </p:sp>
      <p:sp>
        <p:nvSpPr>
          <p:cNvPr id="5" name="Rubrik 4">
            <a:extLst>
              <a:ext uri="{FF2B5EF4-FFF2-40B4-BE49-F238E27FC236}">
                <a16:creationId xmlns:a16="http://schemas.microsoft.com/office/drawing/2014/main" id="{86DC4725-A199-4492-86A9-18552F46163E}"/>
              </a:ext>
            </a:extLst>
          </p:cNvPr>
          <p:cNvSpPr>
            <a:spLocks noGrp="1"/>
          </p:cNvSpPr>
          <p:nvPr>
            <p:ph type="title"/>
          </p:nvPr>
        </p:nvSpPr>
        <p:spPr>
          <a:xfrm>
            <a:off x="6798349" y="1494316"/>
            <a:ext cx="4750907" cy="1749625"/>
          </a:xfrm>
        </p:spPr>
        <p:txBody>
          <a:bodyPr>
            <a:normAutofit/>
          </a:bodyPr>
          <a:lstStyle/>
          <a:p>
            <a:pPr>
              <a:spcBef>
                <a:spcPts val="800"/>
              </a:spcBef>
            </a:pPr>
            <a:r>
              <a:rPr lang="sv-SE" sz="2667" i="1" dirty="0">
                <a:solidFill>
                  <a:schemeClr val="tx1"/>
                </a:solidFill>
              </a:rPr>
              <a:t>”För ett arbetsmiljöarbete som ständigt ligger steget före”</a:t>
            </a:r>
          </a:p>
        </p:txBody>
      </p:sp>
      <p:sp>
        <p:nvSpPr>
          <p:cNvPr id="14" name="Rubrik 4">
            <a:extLst>
              <a:ext uri="{FF2B5EF4-FFF2-40B4-BE49-F238E27FC236}">
                <a16:creationId xmlns:a16="http://schemas.microsoft.com/office/drawing/2014/main" id="{F8F83727-95F5-44E9-8375-90EDA1F016AF}"/>
              </a:ext>
            </a:extLst>
          </p:cNvPr>
          <p:cNvSpPr txBox="1">
            <a:spLocks/>
          </p:cNvSpPr>
          <p:nvPr/>
        </p:nvSpPr>
        <p:spPr>
          <a:xfrm>
            <a:off x="6798349" y="851999"/>
            <a:ext cx="1802859" cy="618615"/>
          </a:xfrm>
          <a:prstGeom prst="rect">
            <a:avLst/>
          </a:prstGeom>
        </p:spPr>
        <p:txBody>
          <a:bodyPr vert="horz" lIns="121920" tIns="60960" rIns="121920" bIns="60960" rtlCol="0" anchor="ctr">
            <a:normAutofit/>
          </a:bodyPr>
          <a:lstStyle>
            <a:lvl1pPr algn="l" defTabSz="457200" rtl="0" eaLnBrk="1" latinLnBrk="0" hangingPunct="1">
              <a:spcBef>
                <a:spcPct val="0"/>
              </a:spcBef>
              <a:buNone/>
              <a:defRPr sz="3600" b="0" kern="1200">
                <a:solidFill>
                  <a:schemeClr val="bg1"/>
                </a:solidFill>
                <a:latin typeface="Arial" panose="020B0604020202020204" pitchFamily="34" charset="0"/>
                <a:ea typeface="+mj-ea"/>
                <a:cs typeface="Arial" panose="020B0604020202020204" pitchFamily="34" charset="0"/>
              </a:defRPr>
            </a:lvl1pPr>
          </a:lstStyle>
          <a:p>
            <a:pPr defTabSz="609585">
              <a:spcBef>
                <a:spcPts val="800"/>
              </a:spcBef>
            </a:pPr>
            <a:r>
              <a:rPr lang="sv-SE" sz="2667" b="1" dirty="0">
                <a:solidFill>
                  <a:srgbClr val="264050"/>
                </a:solidFill>
              </a:rPr>
              <a:t>Vision:</a:t>
            </a:r>
            <a:endParaRPr lang="sv-SE" sz="2667" dirty="0">
              <a:solidFill>
                <a:srgbClr val="264050"/>
              </a:solidFill>
            </a:endParaRPr>
          </a:p>
        </p:txBody>
      </p:sp>
      <p:sp>
        <p:nvSpPr>
          <p:cNvPr id="15" name="Rektangel: rundade hörn 14">
            <a:extLst>
              <a:ext uri="{FF2B5EF4-FFF2-40B4-BE49-F238E27FC236}">
                <a16:creationId xmlns:a16="http://schemas.microsoft.com/office/drawing/2014/main" id="{0008B8D3-A629-4442-BA29-A7E587573C98}"/>
              </a:ext>
            </a:extLst>
          </p:cNvPr>
          <p:cNvSpPr/>
          <p:nvPr/>
        </p:nvSpPr>
        <p:spPr>
          <a:xfrm>
            <a:off x="5748671" y="4130362"/>
            <a:ext cx="5877640" cy="1866185"/>
          </a:xfrm>
          <a:prstGeom prst="roundRect">
            <a:avLst>
              <a:gd name="adj" fmla="val 12964"/>
            </a:avLst>
          </a:prstGeom>
          <a:solidFill>
            <a:srgbClr val="FF9C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sv-SE" sz="2400">
              <a:solidFill>
                <a:srgbClr val="FFFFFF"/>
              </a:solidFill>
              <a:latin typeface="Calibri"/>
            </a:endParaRPr>
          </a:p>
        </p:txBody>
      </p:sp>
      <p:sp>
        <p:nvSpPr>
          <p:cNvPr id="16" name="Rubrik 4">
            <a:extLst>
              <a:ext uri="{FF2B5EF4-FFF2-40B4-BE49-F238E27FC236}">
                <a16:creationId xmlns:a16="http://schemas.microsoft.com/office/drawing/2014/main" id="{6B276A38-228B-4B01-A7F3-D50141D8A350}"/>
              </a:ext>
            </a:extLst>
          </p:cNvPr>
          <p:cNvSpPr txBox="1">
            <a:spLocks/>
          </p:cNvSpPr>
          <p:nvPr/>
        </p:nvSpPr>
        <p:spPr>
          <a:xfrm>
            <a:off x="6798349" y="4154064"/>
            <a:ext cx="4750907" cy="1749625"/>
          </a:xfrm>
          <a:prstGeom prst="rect">
            <a:avLst/>
          </a:prstGeom>
        </p:spPr>
        <p:txBody>
          <a:bodyPr vert="horz" lIns="121920" tIns="60960" rIns="121920" bIns="60960" rtlCol="0" anchor="ctr">
            <a:normAutofit/>
          </a:bodyPr>
          <a:lstStyle>
            <a:lvl1pPr algn="l" defTabSz="457200" rtl="0" eaLnBrk="1" latinLnBrk="0" hangingPunct="1">
              <a:spcBef>
                <a:spcPct val="0"/>
              </a:spcBef>
              <a:buNone/>
              <a:defRPr sz="3600" b="0" kern="1200">
                <a:solidFill>
                  <a:schemeClr val="bg1"/>
                </a:solidFill>
                <a:latin typeface="Arial" panose="020B0604020202020204" pitchFamily="34" charset="0"/>
                <a:ea typeface="+mj-ea"/>
                <a:cs typeface="Arial" panose="020B0604020202020204" pitchFamily="34" charset="0"/>
              </a:defRPr>
            </a:lvl1pPr>
          </a:lstStyle>
          <a:p>
            <a:pPr defTabSz="609585">
              <a:spcBef>
                <a:spcPts val="800"/>
              </a:spcBef>
            </a:pPr>
            <a:r>
              <a:rPr lang="sv-SE" sz="2667" i="1" dirty="0">
                <a:solidFill>
                  <a:srgbClr val="FFFFFF"/>
                </a:solidFill>
              </a:rPr>
              <a:t>”Vi tar arbetet för en god och hälsosam arbetsmiljö in i framtiden”</a:t>
            </a:r>
          </a:p>
        </p:txBody>
      </p:sp>
      <p:sp>
        <p:nvSpPr>
          <p:cNvPr id="17" name="Rubrik 4">
            <a:extLst>
              <a:ext uri="{FF2B5EF4-FFF2-40B4-BE49-F238E27FC236}">
                <a16:creationId xmlns:a16="http://schemas.microsoft.com/office/drawing/2014/main" id="{39A504DE-C8EB-4A43-B8C0-34C4C316A70C}"/>
              </a:ext>
            </a:extLst>
          </p:cNvPr>
          <p:cNvSpPr txBox="1">
            <a:spLocks/>
          </p:cNvSpPr>
          <p:nvPr/>
        </p:nvSpPr>
        <p:spPr>
          <a:xfrm>
            <a:off x="6798349" y="3511747"/>
            <a:ext cx="1802859" cy="618615"/>
          </a:xfrm>
          <a:prstGeom prst="rect">
            <a:avLst/>
          </a:prstGeom>
        </p:spPr>
        <p:txBody>
          <a:bodyPr vert="horz" lIns="121920" tIns="60960" rIns="121920" bIns="60960" rtlCol="0" anchor="ctr">
            <a:normAutofit/>
          </a:bodyPr>
          <a:lstStyle>
            <a:lvl1pPr algn="l" defTabSz="457200" rtl="0" eaLnBrk="1" latinLnBrk="0" hangingPunct="1">
              <a:spcBef>
                <a:spcPct val="0"/>
              </a:spcBef>
              <a:buNone/>
              <a:defRPr sz="3600" b="0" kern="1200">
                <a:solidFill>
                  <a:schemeClr val="bg1"/>
                </a:solidFill>
                <a:latin typeface="Arial" panose="020B0604020202020204" pitchFamily="34" charset="0"/>
                <a:ea typeface="+mj-ea"/>
                <a:cs typeface="Arial" panose="020B0604020202020204" pitchFamily="34" charset="0"/>
              </a:defRPr>
            </a:lvl1pPr>
          </a:lstStyle>
          <a:p>
            <a:pPr defTabSz="609585">
              <a:spcBef>
                <a:spcPts val="800"/>
              </a:spcBef>
            </a:pPr>
            <a:r>
              <a:rPr lang="sv-SE" sz="2667" b="1">
                <a:solidFill>
                  <a:srgbClr val="264050"/>
                </a:solidFill>
              </a:rPr>
              <a:t>Mission:</a:t>
            </a:r>
            <a:endParaRPr lang="sv-SE" sz="2667">
              <a:solidFill>
                <a:srgbClr val="264050"/>
              </a:solidFill>
            </a:endParaRPr>
          </a:p>
        </p:txBody>
      </p:sp>
      <p:pic>
        <p:nvPicPr>
          <p:cNvPr id="4" name="Bildobjekt 3">
            <a:extLst>
              <a:ext uri="{FF2B5EF4-FFF2-40B4-BE49-F238E27FC236}">
                <a16:creationId xmlns:a16="http://schemas.microsoft.com/office/drawing/2014/main" id="{1C6DA0F4-58D0-4D7A-B944-52B64D988820}"/>
              </a:ext>
            </a:extLst>
          </p:cNvPr>
          <p:cNvPicPr>
            <a:picLocks noChangeAspect="1"/>
          </p:cNvPicPr>
          <p:nvPr/>
        </p:nvPicPr>
        <p:blipFill rotWithShape="1">
          <a:blip r:embed="rId3"/>
          <a:srcRect l="19917" t="-106" r="15333" b="106"/>
          <a:stretch/>
        </p:blipFill>
        <p:spPr>
          <a:xfrm>
            <a:off x="1" y="1"/>
            <a:ext cx="6660871" cy="6858007"/>
          </a:xfrm>
          <a:prstGeom prst="rect">
            <a:avLst/>
          </a:prstGeom>
        </p:spPr>
      </p:pic>
    </p:spTree>
    <p:extLst>
      <p:ext uri="{BB962C8B-B14F-4D97-AF65-F5344CB8AC3E}">
        <p14:creationId xmlns:p14="http://schemas.microsoft.com/office/powerpoint/2010/main" val="270039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30FAD45-7450-4FF1-8D4A-AC3618C251C8}"/>
              </a:ext>
            </a:extLst>
          </p:cNvPr>
          <p:cNvSpPr>
            <a:spLocks noGrp="1"/>
          </p:cNvSpPr>
          <p:nvPr>
            <p:ph type="sldNum" sz="quarter" idx="10"/>
          </p:nvPr>
        </p:nvSpPr>
        <p:spPr/>
        <p:txBody>
          <a:bodyPr/>
          <a:lstStyle/>
          <a:p>
            <a:pPr defTabSz="609585">
              <a:defRPr/>
            </a:pPr>
            <a:fld id="{6B67296D-DBC2-D64C-ABAA-281F9F163059}" type="slidenum">
              <a:rPr lang="en-US">
                <a:solidFill>
                  <a:srgbClr val="555555"/>
                </a:solidFill>
              </a:rPr>
              <a:pPr defTabSz="609585">
                <a:defRPr/>
              </a:pPr>
              <a:t>2</a:t>
            </a:fld>
            <a:endParaRPr lang="en-US" dirty="0">
              <a:solidFill>
                <a:srgbClr val="555555"/>
              </a:solidFill>
            </a:endParaRPr>
          </a:p>
        </p:txBody>
      </p:sp>
      <p:sp>
        <p:nvSpPr>
          <p:cNvPr id="6" name="Rektangel 5">
            <a:extLst>
              <a:ext uri="{FF2B5EF4-FFF2-40B4-BE49-F238E27FC236}">
                <a16:creationId xmlns:a16="http://schemas.microsoft.com/office/drawing/2014/main" id="{E44F0864-8335-4161-9084-C2767567ECF9}"/>
              </a:ext>
            </a:extLst>
          </p:cNvPr>
          <p:cNvSpPr/>
          <p:nvPr/>
        </p:nvSpPr>
        <p:spPr>
          <a:xfrm>
            <a:off x="7473418" y="6394248"/>
            <a:ext cx="4509223" cy="36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endParaRPr lang="sv-SE" sz="2400" dirty="0">
              <a:solidFill>
                <a:srgbClr val="FFFFFF"/>
              </a:solidFill>
              <a:latin typeface="Calibri"/>
            </a:endParaRPr>
          </a:p>
        </p:txBody>
      </p:sp>
      <p:sp>
        <p:nvSpPr>
          <p:cNvPr id="9" name="Platshållare för text 2">
            <a:extLst>
              <a:ext uri="{FF2B5EF4-FFF2-40B4-BE49-F238E27FC236}">
                <a16:creationId xmlns:a16="http://schemas.microsoft.com/office/drawing/2014/main" id="{44BF76CE-C677-49D6-829B-2AC2E91B3EE0}"/>
              </a:ext>
            </a:extLst>
          </p:cNvPr>
          <p:cNvSpPr txBox="1">
            <a:spLocks/>
          </p:cNvSpPr>
          <p:nvPr/>
        </p:nvSpPr>
        <p:spPr>
          <a:xfrm>
            <a:off x="486229" y="5028840"/>
            <a:ext cx="4508360" cy="1547971"/>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2000" kern="1200">
                <a:solidFill>
                  <a:schemeClr val="bg2"/>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1600" kern="1200">
                <a:solidFill>
                  <a:schemeClr val="bg2"/>
                </a:solidFill>
                <a:latin typeface="Arial"/>
                <a:ea typeface="+mn-ea"/>
                <a:cs typeface="Arial"/>
              </a:defRPr>
            </a:lvl2pPr>
            <a:lvl3pPr marL="1200150" indent="-285750" algn="l" defTabSz="457200" rtl="0" eaLnBrk="1" latinLnBrk="0" hangingPunct="1">
              <a:spcBef>
                <a:spcPct val="20000"/>
              </a:spcBef>
              <a:buFont typeface="Arial" panose="020B0604020202020204" pitchFamily="34" charset="0"/>
              <a:buChar char="•"/>
              <a:defRPr sz="1400" kern="1200">
                <a:solidFill>
                  <a:schemeClr val="bg2"/>
                </a:solidFill>
                <a:latin typeface="Arial"/>
                <a:ea typeface="+mn-ea"/>
                <a:cs typeface="Arial"/>
              </a:defRPr>
            </a:lvl3pPr>
            <a:lvl4pPr marL="1371600" indent="0" algn="l" defTabSz="457200" rtl="0" eaLnBrk="1" latinLnBrk="0" hangingPunct="1">
              <a:spcBef>
                <a:spcPct val="20000"/>
              </a:spcBef>
              <a:buFont typeface="Arial"/>
              <a:buNone/>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05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spcBef>
                <a:spcPts val="1600"/>
              </a:spcBef>
              <a:buNone/>
              <a:defRPr/>
            </a:pPr>
            <a:r>
              <a:rPr lang="sv-SE" sz="2667" i="1" dirty="0">
                <a:solidFill>
                  <a:srgbClr val="FFFFFF"/>
                </a:solidFill>
              </a:rPr>
              <a:t>”Vi tar arbetet för en bättre arbetsmiljö in i framtiden.”</a:t>
            </a:r>
            <a:endParaRPr lang="sv-SE" sz="3200" i="1" dirty="0">
              <a:solidFill>
                <a:srgbClr val="FFFFFF"/>
              </a:solidFill>
            </a:endParaRPr>
          </a:p>
        </p:txBody>
      </p:sp>
      <p:pic>
        <p:nvPicPr>
          <p:cNvPr id="5" name="Bildobjekt 4">
            <a:extLst>
              <a:ext uri="{FF2B5EF4-FFF2-40B4-BE49-F238E27FC236}">
                <a16:creationId xmlns:a16="http://schemas.microsoft.com/office/drawing/2014/main" id="{793DAF98-253F-40A2-8716-DA8643A718CD}"/>
              </a:ext>
            </a:extLst>
          </p:cNvPr>
          <p:cNvPicPr>
            <a:picLocks noChangeAspect="1"/>
          </p:cNvPicPr>
          <p:nvPr/>
        </p:nvPicPr>
        <p:blipFill>
          <a:blip r:embed="rId3"/>
          <a:stretch>
            <a:fillRect/>
          </a:stretch>
        </p:blipFill>
        <p:spPr>
          <a:xfrm>
            <a:off x="8266832" y="5299343"/>
            <a:ext cx="4099339" cy="1778957"/>
          </a:xfrm>
          <a:prstGeom prst="rect">
            <a:avLst/>
          </a:prstGeom>
        </p:spPr>
      </p:pic>
      <p:sp>
        <p:nvSpPr>
          <p:cNvPr id="17" name="textruta 16">
            <a:extLst>
              <a:ext uri="{FF2B5EF4-FFF2-40B4-BE49-F238E27FC236}">
                <a16:creationId xmlns:a16="http://schemas.microsoft.com/office/drawing/2014/main" id="{A216F79B-CEE4-4780-86B9-26B5726AB78F}"/>
              </a:ext>
            </a:extLst>
          </p:cNvPr>
          <p:cNvSpPr txBox="1"/>
          <p:nvPr/>
        </p:nvSpPr>
        <p:spPr>
          <a:xfrm>
            <a:off x="6606944" y="2057430"/>
            <a:ext cx="5069121" cy="666786"/>
          </a:xfrm>
          <a:prstGeom prst="rect">
            <a:avLst/>
          </a:prstGeom>
          <a:noFill/>
        </p:spPr>
        <p:txBody>
          <a:bodyPr wrap="square" rtlCol="0">
            <a:spAutoFit/>
          </a:bodyPr>
          <a:lstStyle/>
          <a:p>
            <a:pPr algn="r" defTabSz="609585"/>
            <a:r>
              <a:rPr lang="sv-SE" sz="3733" dirty="0">
                <a:solidFill>
                  <a:srgbClr val="212121"/>
                </a:solidFill>
                <a:latin typeface="Arial" panose="020B0604020202020204" pitchFamily="34" charset="0"/>
                <a:cs typeface="Arial" panose="020B0604020202020204" pitchFamily="34" charset="0"/>
              </a:rPr>
              <a:t>Forskarna på slottet</a:t>
            </a:r>
          </a:p>
        </p:txBody>
      </p:sp>
      <p:sp>
        <p:nvSpPr>
          <p:cNvPr id="18" name="textruta 17">
            <a:extLst>
              <a:ext uri="{FF2B5EF4-FFF2-40B4-BE49-F238E27FC236}">
                <a16:creationId xmlns:a16="http://schemas.microsoft.com/office/drawing/2014/main" id="{0CC650DB-ED25-4311-9948-973F1D70C7AD}"/>
              </a:ext>
            </a:extLst>
          </p:cNvPr>
          <p:cNvSpPr txBox="1"/>
          <p:nvPr/>
        </p:nvSpPr>
        <p:spPr>
          <a:xfrm>
            <a:off x="6606943" y="2919204"/>
            <a:ext cx="5035255" cy="1815882"/>
          </a:xfrm>
          <a:prstGeom prst="rect">
            <a:avLst/>
          </a:prstGeom>
          <a:noFill/>
        </p:spPr>
        <p:txBody>
          <a:bodyPr wrap="square" rtlCol="0">
            <a:spAutoFit/>
          </a:bodyPr>
          <a:lstStyle/>
          <a:p>
            <a:pPr algn="r" defTabSz="609585"/>
            <a:r>
              <a:rPr lang="sv-SE" sz="2400" dirty="0">
                <a:solidFill>
                  <a:srgbClr val="212121"/>
                </a:solidFill>
                <a:latin typeface="Arial" panose="020B0604020202020204" pitchFamily="34" charset="0"/>
                <a:cs typeface="Arial" panose="020B0604020202020204" pitchFamily="34" charset="0"/>
              </a:rPr>
              <a:t>Nader Ahmadi</a:t>
            </a:r>
          </a:p>
          <a:p>
            <a:pPr algn="r" defTabSz="609585"/>
            <a:r>
              <a:rPr lang="sv-SE" sz="2400" dirty="0">
                <a:solidFill>
                  <a:srgbClr val="212121"/>
                </a:solidFill>
                <a:latin typeface="Arial" panose="020B0604020202020204" pitchFamily="34" charset="0"/>
                <a:cs typeface="Arial" panose="020B0604020202020204" pitchFamily="34" charset="0"/>
              </a:rPr>
              <a:t>Generaldirektör</a:t>
            </a:r>
          </a:p>
          <a:p>
            <a:pPr algn="r" defTabSz="609585"/>
            <a:r>
              <a:rPr lang="sv-SE" sz="2667" dirty="0">
                <a:solidFill>
                  <a:srgbClr val="212121"/>
                </a:solidFill>
                <a:latin typeface="Arial" panose="020B0604020202020204" pitchFamily="34" charset="0"/>
                <a:cs typeface="Arial" panose="020B0604020202020204" pitchFamily="34" charset="0"/>
              </a:rPr>
              <a:t>2018-10-09</a:t>
            </a:r>
          </a:p>
          <a:p>
            <a:pPr algn="r" defTabSz="609585"/>
            <a:r>
              <a:rPr lang="sv-SE" sz="3733" dirty="0">
                <a:solidFill>
                  <a:srgbClr val="212121"/>
                </a:solidFill>
                <a:latin typeface="Arial" panose="020B0604020202020204" pitchFamily="34" charset="0"/>
                <a:cs typeface="Arial" panose="020B0604020202020204" pitchFamily="34" charset="0"/>
              </a:rPr>
              <a:t> </a:t>
            </a:r>
          </a:p>
        </p:txBody>
      </p:sp>
      <p:sp>
        <p:nvSpPr>
          <p:cNvPr id="19" name="Rektangel 18">
            <a:extLst>
              <a:ext uri="{FF2B5EF4-FFF2-40B4-BE49-F238E27FC236}">
                <a16:creationId xmlns:a16="http://schemas.microsoft.com/office/drawing/2014/main" id="{E0B42A6F-59ED-4D6A-96A8-90C9CCAC55D8}"/>
              </a:ext>
            </a:extLst>
          </p:cNvPr>
          <p:cNvSpPr/>
          <p:nvPr/>
        </p:nvSpPr>
        <p:spPr>
          <a:xfrm>
            <a:off x="9601200" y="220134"/>
            <a:ext cx="2381440" cy="8617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sv-SE" sz="2400" dirty="0">
              <a:solidFill>
                <a:srgbClr val="FFFFFF"/>
              </a:solidFill>
              <a:latin typeface="Calibri"/>
            </a:endParaRPr>
          </a:p>
        </p:txBody>
      </p:sp>
      <p:pic>
        <p:nvPicPr>
          <p:cNvPr id="7" name="Bildobjekt 6">
            <a:extLst>
              <a:ext uri="{FF2B5EF4-FFF2-40B4-BE49-F238E27FC236}">
                <a16:creationId xmlns:a16="http://schemas.microsoft.com/office/drawing/2014/main" id="{FE894986-0068-4725-A327-93E5FF4E5D0D}"/>
              </a:ext>
            </a:extLst>
          </p:cNvPr>
          <p:cNvPicPr>
            <a:picLocks noChangeAspect="1"/>
          </p:cNvPicPr>
          <p:nvPr/>
        </p:nvPicPr>
        <p:blipFill>
          <a:blip r:embed="rId4"/>
          <a:stretch>
            <a:fillRect/>
          </a:stretch>
        </p:blipFill>
        <p:spPr>
          <a:xfrm>
            <a:off x="0" y="0"/>
            <a:ext cx="4572000" cy="6858000"/>
          </a:xfrm>
          <a:prstGeom prst="rect">
            <a:avLst/>
          </a:prstGeom>
        </p:spPr>
      </p:pic>
    </p:spTree>
    <p:extLst>
      <p:ext uri="{BB962C8B-B14F-4D97-AF65-F5344CB8AC3E}">
        <p14:creationId xmlns:p14="http://schemas.microsoft.com/office/powerpoint/2010/main" val="295776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010A8149-82FF-436B-BD75-F0CDE53DAFA1}"/>
              </a:ext>
            </a:extLst>
          </p:cNvPr>
          <p:cNvSpPr>
            <a:spLocks noGrp="1"/>
          </p:cNvSpPr>
          <p:nvPr>
            <p:ph type="sldNum" sz="quarter" idx="10"/>
          </p:nvPr>
        </p:nvSpPr>
        <p:spPr/>
        <p:txBody>
          <a:bodyPr/>
          <a:lstStyle/>
          <a:p>
            <a:pPr defTabSz="609585"/>
            <a:fld id="{6B67296D-DBC2-D64C-ABAA-281F9F163059}" type="slidenum">
              <a:rPr lang="en-US">
                <a:solidFill>
                  <a:srgbClr val="555555"/>
                </a:solidFill>
              </a:rPr>
              <a:pPr defTabSz="609585"/>
              <a:t>3</a:t>
            </a:fld>
            <a:endParaRPr lang="en-US" dirty="0">
              <a:solidFill>
                <a:srgbClr val="555555"/>
              </a:solidFill>
            </a:endParaRPr>
          </a:p>
        </p:txBody>
      </p:sp>
      <p:sp>
        <p:nvSpPr>
          <p:cNvPr id="5" name="Rubrik 4">
            <a:extLst>
              <a:ext uri="{FF2B5EF4-FFF2-40B4-BE49-F238E27FC236}">
                <a16:creationId xmlns:a16="http://schemas.microsoft.com/office/drawing/2014/main" id="{04A5BC2F-48B9-4449-864A-16881B874B57}"/>
              </a:ext>
            </a:extLst>
          </p:cNvPr>
          <p:cNvSpPr txBox="1">
            <a:spLocks/>
          </p:cNvSpPr>
          <p:nvPr/>
        </p:nvSpPr>
        <p:spPr>
          <a:xfrm>
            <a:off x="1498606" y="1964438"/>
            <a:ext cx="5054049" cy="2914583"/>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3600" b="0" kern="1200">
                <a:solidFill>
                  <a:schemeClr val="bg1"/>
                </a:solidFill>
                <a:latin typeface="Arial" panose="020B0604020202020204" pitchFamily="34" charset="0"/>
                <a:ea typeface="+mj-ea"/>
                <a:cs typeface="Arial" panose="020B0604020202020204" pitchFamily="34" charset="0"/>
              </a:defRPr>
            </a:lvl1pPr>
          </a:lstStyle>
          <a:p>
            <a:pPr defTabSz="609585"/>
            <a:r>
              <a:rPr lang="sv-SE" sz="4267" dirty="0">
                <a:solidFill>
                  <a:srgbClr val="212121"/>
                </a:solidFill>
              </a:rPr>
              <a:t>Allt förändras. Vår omvärld. Vårt sätt att leva. Och vårt sätt att arbeta. </a:t>
            </a:r>
          </a:p>
        </p:txBody>
      </p:sp>
      <p:pic>
        <p:nvPicPr>
          <p:cNvPr id="4" name="Bildobjekt 3">
            <a:extLst>
              <a:ext uri="{FF2B5EF4-FFF2-40B4-BE49-F238E27FC236}">
                <a16:creationId xmlns:a16="http://schemas.microsoft.com/office/drawing/2014/main" id="{477F9218-536C-4770-9B86-B03BD3C151FF}"/>
              </a:ext>
            </a:extLst>
          </p:cNvPr>
          <p:cNvPicPr>
            <a:picLocks noChangeAspect="1"/>
          </p:cNvPicPr>
          <p:nvPr/>
        </p:nvPicPr>
        <p:blipFill rotWithShape="1">
          <a:blip r:embed="rId3"/>
          <a:srcRect l="23947" r="28762"/>
          <a:stretch/>
        </p:blipFill>
        <p:spPr>
          <a:xfrm>
            <a:off x="7329504" y="0"/>
            <a:ext cx="4862497" cy="6858000"/>
          </a:xfrm>
          <a:prstGeom prst="rect">
            <a:avLst/>
          </a:prstGeom>
        </p:spPr>
      </p:pic>
    </p:spTree>
    <p:extLst>
      <p:ext uri="{BB962C8B-B14F-4D97-AF65-F5344CB8AC3E}">
        <p14:creationId xmlns:p14="http://schemas.microsoft.com/office/powerpoint/2010/main" val="3724921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D2A01C12-9460-4919-B94E-02C9F1A63D86}"/>
              </a:ext>
            </a:extLst>
          </p:cNvPr>
          <p:cNvSpPr>
            <a:spLocks noGrp="1"/>
          </p:cNvSpPr>
          <p:nvPr>
            <p:ph type="title"/>
          </p:nvPr>
        </p:nvSpPr>
        <p:spPr>
          <a:xfrm>
            <a:off x="7359402" y="2406204"/>
            <a:ext cx="4426199" cy="2952211"/>
          </a:xfrm>
        </p:spPr>
        <p:txBody>
          <a:bodyPr>
            <a:normAutofit fontScale="90000"/>
          </a:bodyPr>
          <a:lstStyle/>
          <a:p>
            <a:r>
              <a:rPr lang="sv-SE" dirty="0"/>
              <a:t>Hur skapar vi förutsättningar för ett hållbart arbetsliv? </a:t>
            </a:r>
          </a:p>
        </p:txBody>
      </p:sp>
      <p:sp>
        <p:nvSpPr>
          <p:cNvPr id="3" name="Platshållare för bildnummer 2">
            <a:extLst>
              <a:ext uri="{FF2B5EF4-FFF2-40B4-BE49-F238E27FC236}">
                <a16:creationId xmlns:a16="http://schemas.microsoft.com/office/drawing/2014/main" id="{44D15B1E-A8DF-467D-A229-C4DA6D9BD42B}"/>
              </a:ext>
            </a:extLst>
          </p:cNvPr>
          <p:cNvSpPr>
            <a:spLocks noGrp="1"/>
          </p:cNvSpPr>
          <p:nvPr>
            <p:ph type="sldNum" sz="quarter" idx="12"/>
          </p:nvPr>
        </p:nvSpPr>
        <p:spPr/>
        <p:txBody>
          <a:bodyPr/>
          <a:lstStyle/>
          <a:p>
            <a:pPr defTabSz="609585"/>
            <a:fld id="{6B67296D-DBC2-D64C-ABAA-281F9F163059}" type="slidenum">
              <a:rPr lang="en-US">
                <a:solidFill>
                  <a:srgbClr val="555555"/>
                </a:solidFill>
              </a:rPr>
              <a:pPr defTabSz="609585"/>
              <a:t>4</a:t>
            </a:fld>
            <a:endParaRPr lang="en-US" dirty="0">
              <a:solidFill>
                <a:srgbClr val="555555"/>
              </a:solidFill>
            </a:endParaRPr>
          </a:p>
        </p:txBody>
      </p:sp>
      <p:pic>
        <p:nvPicPr>
          <p:cNvPr id="7" name="Bildobjekt 6">
            <a:extLst>
              <a:ext uri="{FF2B5EF4-FFF2-40B4-BE49-F238E27FC236}">
                <a16:creationId xmlns:a16="http://schemas.microsoft.com/office/drawing/2014/main" id="{89FA5AF9-5EC5-45D3-B3AB-87052ECA898A}"/>
              </a:ext>
            </a:extLst>
          </p:cNvPr>
          <p:cNvPicPr>
            <a:picLocks noChangeAspect="1"/>
          </p:cNvPicPr>
          <p:nvPr/>
        </p:nvPicPr>
        <p:blipFill rotWithShape="1">
          <a:blip r:embed="rId3"/>
          <a:srcRect l="9411" r="16498"/>
          <a:stretch/>
        </p:blipFill>
        <p:spPr>
          <a:xfrm flipH="1">
            <a:off x="-1" y="906621"/>
            <a:ext cx="6610769" cy="5951380"/>
          </a:xfrm>
          <a:prstGeom prst="rect">
            <a:avLst/>
          </a:prstGeom>
        </p:spPr>
      </p:pic>
    </p:spTree>
    <p:extLst>
      <p:ext uri="{BB962C8B-B14F-4D97-AF65-F5344CB8AC3E}">
        <p14:creationId xmlns:p14="http://schemas.microsoft.com/office/powerpoint/2010/main" val="204476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7B59AB27-285A-40CF-BBCD-7FB70475B432}"/>
              </a:ext>
            </a:extLst>
          </p:cNvPr>
          <p:cNvPicPr>
            <a:picLocks noGrp="1" noChangeAspect="1"/>
          </p:cNvPicPr>
          <p:nvPr>
            <p:ph type="pic" sz="quarter" idx="14"/>
          </p:nvPr>
        </p:nvPicPr>
        <p:blipFill>
          <a:blip r:embed="rId3"/>
          <a:srcRect t="12616" b="12616"/>
          <a:stretch>
            <a:fillRect/>
          </a:stretch>
        </p:blipFill>
        <p:spPr>
          <a:xfrm>
            <a:off x="0" y="1"/>
            <a:ext cx="12192000" cy="6836833"/>
          </a:xfrm>
        </p:spPr>
      </p:pic>
      <p:sp>
        <p:nvSpPr>
          <p:cNvPr id="3" name="Platshållare för bildnummer 2">
            <a:extLst>
              <a:ext uri="{FF2B5EF4-FFF2-40B4-BE49-F238E27FC236}">
                <a16:creationId xmlns:a16="http://schemas.microsoft.com/office/drawing/2014/main" id="{44D15B1E-A8DF-467D-A229-C4DA6D9BD42B}"/>
              </a:ext>
            </a:extLst>
          </p:cNvPr>
          <p:cNvSpPr>
            <a:spLocks noGrp="1"/>
          </p:cNvSpPr>
          <p:nvPr>
            <p:ph type="sldNum" sz="quarter" idx="12"/>
          </p:nvPr>
        </p:nvSpPr>
        <p:spPr/>
        <p:txBody>
          <a:bodyPr/>
          <a:lstStyle/>
          <a:p>
            <a:pPr defTabSz="609585"/>
            <a:fld id="{6B67296D-DBC2-D64C-ABAA-281F9F163059}" type="slidenum">
              <a:rPr lang="en-US">
                <a:solidFill>
                  <a:srgbClr val="555555"/>
                </a:solidFill>
              </a:rPr>
              <a:pPr defTabSz="609585"/>
              <a:t>5</a:t>
            </a:fld>
            <a:endParaRPr lang="en-US" dirty="0">
              <a:solidFill>
                <a:srgbClr val="555555"/>
              </a:solidFill>
            </a:endParaRPr>
          </a:p>
        </p:txBody>
      </p:sp>
      <p:sp>
        <p:nvSpPr>
          <p:cNvPr id="6" name="Rubrik 5">
            <a:extLst>
              <a:ext uri="{FF2B5EF4-FFF2-40B4-BE49-F238E27FC236}">
                <a16:creationId xmlns:a16="http://schemas.microsoft.com/office/drawing/2014/main" id="{D2A01C12-9460-4919-B94E-02C9F1A63D86}"/>
              </a:ext>
            </a:extLst>
          </p:cNvPr>
          <p:cNvSpPr>
            <a:spLocks noGrp="1"/>
          </p:cNvSpPr>
          <p:nvPr>
            <p:ph type="title"/>
          </p:nvPr>
        </p:nvSpPr>
        <p:spPr>
          <a:xfrm>
            <a:off x="6863" y="2723808"/>
            <a:ext cx="12198863" cy="3050760"/>
          </a:xfrm>
        </p:spPr>
        <p:txBody>
          <a:bodyPr>
            <a:normAutofit/>
          </a:bodyPr>
          <a:lstStyle/>
          <a:p>
            <a:pPr algn="ctr"/>
            <a:r>
              <a:rPr lang="sv-SE" sz="6400" dirty="0" err="1">
                <a:solidFill>
                  <a:schemeClr val="tx1"/>
                </a:solidFill>
              </a:rPr>
              <a:t>Mynak</a:t>
            </a:r>
            <a:r>
              <a:rPr lang="sv-SE" sz="6400" dirty="0">
                <a:solidFill>
                  <a:schemeClr val="tx1"/>
                </a:solidFill>
              </a:rPr>
              <a:t> visar vägen</a:t>
            </a:r>
          </a:p>
        </p:txBody>
      </p:sp>
    </p:spTree>
    <p:extLst>
      <p:ext uri="{BB962C8B-B14F-4D97-AF65-F5344CB8AC3E}">
        <p14:creationId xmlns:p14="http://schemas.microsoft.com/office/powerpoint/2010/main" val="120402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E699990A-F14F-4E08-9F63-FC3118C0477B}"/>
              </a:ext>
            </a:extLst>
          </p:cNvPr>
          <p:cNvSpPr>
            <a:spLocks noGrp="1"/>
          </p:cNvSpPr>
          <p:nvPr>
            <p:ph type="sldNum" sz="quarter" idx="10"/>
          </p:nvPr>
        </p:nvSpPr>
        <p:spPr/>
        <p:txBody>
          <a:bodyPr/>
          <a:lstStyle/>
          <a:p>
            <a:pPr defTabSz="609585"/>
            <a:fld id="{6B67296D-DBC2-D64C-ABAA-281F9F163059}" type="slidenum">
              <a:rPr lang="en-US">
                <a:solidFill>
                  <a:srgbClr val="555555"/>
                </a:solidFill>
              </a:rPr>
              <a:pPr defTabSz="609585"/>
              <a:t>6</a:t>
            </a:fld>
            <a:endParaRPr lang="en-US">
              <a:solidFill>
                <a:srgbClr val="555555"/>
              </a:solidFill>
            </a:endParaRPr>
          </a:p>
        </p:txBody>
      </p:sp>
      <p:sp>
        <p:nvSpPr>
          <p:cNvPr id="3" name="Platshållare för text 2">
            <a:extLst>
              <a:ext uri="{FF2B5EF4-FFF2-40B4-BE49-F238E27FC236}">
                <a16:creationId xmlns:a16="http://schemas.microsoft.com/office/drawing/2014/main" id="{84280D2B-F240-4C91-9F38-A6CED2EECACF}"/>
              </a:ext>
            </a:extLst>
          </p:cNvPr>
          <p:cNvSpPr>
            <a:spLocks noGrp="1"/>
          </p:cNvSpPr>
          <p:nvPr>
            <p:ph type="body" sz="quarter" idx="12"/>
          </p:nvPr>
        </p:nvSpPr>
        <p:spPr>
          <a:xfrm>
            <a:off x="1263915" y="1965948"/>
            <a:ext cx="5256107" cy="4491323"/>
          </a:xfrm>
        </p:spPr>
        <p:txBody>
          <a:bodyPr vert="horz" lIns="121920" tIns="60960" rIns="121920" bIns="60960" rtlCol="0" anchor="t">
            <a:noAutofit/>
          </a:bodyPr>
          <a:lstStyle/>
          <a:p>
            <a:pPr>
              <a:spcBef>
                <a:spcPts val="400"/>
              </a:spcBef>
              <a:spcAft>
                <a:spcPts val="400"/>
              </a:spcAft>
              <a:buClr>
                <a:srgbClr val="C2185B"/>
              </a:buClr>
            </a:pPr>
            <a:r>
              <a:rPr lang="sv-SE" dirty="0">
                <a:solidFill>
                  <a:schemeClr val="bg1">
                    <a:lumMod val="90000"/>
                    <a:lumOff val="10000"/>
                  </a:schemeClr>
                </a:solidFill>
              </a:rPr>
              <a:t>Uppstart 1 juni 2018</a:t>
            </a:r>
          </a:p>
          <a:p>
            <a:pPr>
              <a:spcBef>
                <a:spcPts val="400"/>
              </a:spcBef>
              <a:spcAft>
                <a:spcPts val="400"/>
              </a:spcAft>
              <a:buClr>
                <a:srgbClr val="C2185B"/>
              </a:buClr>
            </a:pPr>
            <a:r>
              <a:rPr lang="sv-SE" dirty="0">
                <a:solidFill>
                  <a:schemeClr val="bg1">
                    <a:lumMod val="90000"/>
                    <a:lumOff val="10000"/>
                  </a:schemeClr>
                </a:solidFill>
              </a:rPr>
              <a:t>Kunskapsmyndighet </a:t>
            </a:r>
            <a:br>
              <a:rPr lang="sv-SE" dirty="0">
                <a:solidFill>
                  <a:schemeClr val="bg1">
                    <a:lumMod val="90000"/>
                    <a:lumOff val="10000"/>
                  </a:schemeClr>
                </a:solidFill>
              </a:rPr>
            </a:br>
            <a:r>
              <a:rPr lang="sv-SE" dirty="0">
                <a:solidFill>
                  <a:schemeClr val="bg1">
                    <a:lumMod val="90000"/>
                    <a:lumOff val="10000"/>
                  </a:schemeClr>
                </a:solidFill>
              </a:rPr>
              <a:t>- leds av en generaldirektör</a:t>
            </a:r>
          </a:p>
          <a:p>
            <a:pPr>
              <a:spcBef>
                <a:spcPts val="400"/>
              </a:spcBef>
              <a:spcAft>
                <a:spcPts val="400"/>
              </a:spcAft>
              <a:buClr>
                <a:srgbClr val="C2185B"/>
              </a:buClr>
            </a:pPr>
            <a:r>
              <a:rPr lang="sv-SE" dirty="0">
                <a:solidFill>
                  <a:schemeClr val="bg1">
                    <a:lumMod val="90000"/>
                    <a:lumOff val="10000"/>
                  </a:schemeClr>
                </a:solidFill>
              </a:rPr>
              <a:t>Insynsråd med sju ledamöter</a:t>
            </a:r>
            <a:endParaRPr lang="sv-SE" dirty="0">
              <a:solidFill>
                <a:schemeClr val="bg1">
                  <a:lumMod val="90000"/>
                  <a:lumOff val="10000"/>
                </a:schemeClr>
              </a:solidFill>
              <a:highlight>
                <a:srgbClr val="FFFF00"/>
              </a:highlight>
            </a:endParaRPr>
          </a:p>
          <a:p>
            <a:pPr>
              <a:spcBef>
                <a:spcPts val="400"/>
              </a:spcBef>
              <a:spcAft>
                <a:spcPts val="400"/>
              </a:spcAft>
              <a:buClr>
                <a:srgbClr val="C2185B"/>
              </a:buClr>
            </a:pPr>
            <a:r>
              <a:rPr lang="sv-SE" dirty="0">
                <a:solidFill>
                  <a:schemeClr val="bg1">
                    <a:lumMod val="90000"/>
                    <a:lumOff val="10000"/>
                  </a:schemeClr>
                </a:solidFill>
              </a:rPr>
              <a:t>Nationellt kunskapscentrum</a:t>
            </a:r>
          </a:p>
          <a:p>
            <a:pPr>
              <a:spcBef>
                <a:spcPts val="400"/>
              </a:spcBef>
              <a:spcAft>
                <a:spcPts val="400"/>
              </a:spcAft>
              <a:buClr>
                <a:srgbClr val="C2185B"/>
              </a:buClr>
            </a:pPr>
            <a:r>
              <a:rPr lang="sv-SE" dirty="0">
                <a:solidFill>
                  <a:schemeClr val="bg1">
                    <a:lumMod val="90000"/>
                    <a:lumOff val="10000"/>
                  </a:schemeClr>
                </a:solidFill>
              </a:rPr>
              <a:t>11 medarbetare inom Analys, Kommunikation och Verksamhetsstöd</a:t>
            </a:r>
          </a:p>
          <a:p>
            <a:pPr>
              <a:spcBef>
                <a:spcPts val="400"/>
              </a:spcBef>
              <a:spcAft>
                <a:spcPts val="400"/>
              </a:spcAft>
              <a:buClr>
                <a:srgbClr val="C2185B"/>
              </a:buClr>
            </a:pPr>
            <a:endParaRPr lang="sv-SE" dirty="0">
              <a:solidFill>
                <a:schemeClr val="bg1">
                  <a:lumMod val="90000"/>
                  <a:lumOff val="10000"/>
                </a:schemeClr>
              </a:solidFill>
            </a:endParaRPr>
          </a:p>
        </p:txBody>
      </p:sp>
      <p:sp>
        <p:nvSpPr>
          <p:cNvPr id="4" name="Rubrik 3">
            <a:extLst>
              <a:ext uri="{FF2B5EF4-FFF2-40B4-BE49-F238E27FC236}">
                <a16:creationId xmlns:a16="http://schemas.microsoft.com/office/drawing/2014/main" id="{C0E3D616-962E-4138-992F-16B2AC460FD2}"/>
              </a:ext>
            </a:extLst>
          </p:cNvPr>
          <p:cNvSpPr>
            <a:spLocks noGrp="1"/>
          </p:cNvSpPr>
          <p:nvPr>
            <p:ph type="title"/>
          </p:nvPr>
        </p:nvSpPr>
        <p:spPr>
          <a:xfrm>
            <a:off x="1245294" y="647255"/>
            <a:ext cx="7754617" cy="1417639"/>
          </a:xfrm>
        </p:spPr>
        <p:txBody>
          <a:bodyPr>
            <a:normAutofit/>
          </a:bodyPr>
          <a:lstStyle/>
          <a:p>
            <a:r>
              <a:rPr lang="sv-SE" dirty="0"/>
              <a:t>Om oss</a:t>
            </a:r>
          </a:p>
        </p:txBody>
      </p:sp>
      <p:sp>
        <p:nvSpPr>
          <p:cNvPr id="5" name="Platshållare för text 2">
            <a:extLst>
              <a:ext uri="{FF2B5EF4-FFF2-40B4-BE49-F238E27FC236}">
                <a16:creationId xmlns:a16="http://schemas.microsoft.com/office/drawing/2014/main" id="{2320028B-C401-4A1F-8EA8-2141FC7FF9CC}"/>
              </a:ext>
            </a:extLst>
          </p:cNvPr>
          <p:cNvSpPr txBox="1">
            <a:spLocks/>
          </p:cNvSpPr>
          <p:nvPr/>
        </p:nvSpPr>
        <p:spPr>
          <a:xfrm>
            <a:off x="6366933" y="1965948"/>
            <a:ext cx="5256107" cy="4491323"/>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2000" kern="1200">
                <a:solidFill>
                  <a:schemeClr val="bg2"/>
                </a:solidFill>
                <a:latin typeface="Arial"/>
                <a:ea typeface="+mn-ea"/>
                <a:cs typeface="Arial"/>
              </a:defRPr>
            </a:lvl1pPr>
            <a:lvl2pPr marL="742950" indent="-285750" algn="l" defTabSz="457200" rtl="0" eaLnBrk="1" latinLnBrk="0" hangingPunct="1">
              <a:spcBef>
                <a:spcPct val="20000"/>
              </a:spcBef>
              <a:buFont typeface="Arial" panose="020B0604020202020204" pitchFamily="34" charset="0"/>
              <a:buChar char="•"/>
              <a:defRPr sz="1600" kern="1200">
                <a:solidFill>
                  <a:schemeClr val="bg2"/>
                </a:solidFill>
                <a:latin typeface="Arial"/>
                <a:ea typeface="+mn-ea"/>
                <a:cs typeface="Arial"/>
              </a:defRPr>
            </a:lvl2pPr>
            <a:lvl3pPr marL="1200150" indent="-285750" algn="l" defTabSz="457200" rtl="0" eaLnBrk="1" latinLnBrk="0" hangingPunct="1">
              <a:spcBef>
                <a:spcPct val="20000"/>
              </a:spcBef>
              <a:buFont typeface="Arial" panose="020B0604020202020204" pitchFamily="34" charset="0"/>
              <a:buChar char="•"/>
              <a:defRPr sz="1400" kern="1200">
                <a:solidFill>
                  <a:schemeClr val="bg2"/>
                </a:solidFill>
                <a:latin typeface="Arial"/>
                <a:ea typeface="+mn-ea"/>
                <a:cs typeface="Arial"/>
              </a:defRPr>
            </a:lvl3pPr>
            <a:lvl4pPr marL="1371600" indent="0" algn="l" defTabSz="457200" rtl="0" eaLnBrk="1" latinLnBrk="0" hangingPunct="1">
              <a:spcBef>
                <a:spcPct val="20000"/>
              </a:spcBef>
              <a:buFont typeface="Arial"/>
              <a:buNone/>
              <a:defRPr sz="12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05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indent="-457189" defTabSz="609585">
              <a:spcBef>
                <a:spcPts val="800"/>
              </a:spcBef>
              <a:spcAft>
                <a:spcPts val="400"/>
              </a:spcAft>
              <a:buClr>
                <a:srgbClr val="C2185B"/>
              </a:buClr>
              <a:buFont typeface="Arial" panose="020B0604020202020204" pitchFamily="34" charset="0"/>
              <a:buChar char="•"/>
            </a:pPr>
            <a:r>
              <a:rPr lang="sv-SE" sz="2667" dirty="0">
                <a:solidFill>
                  <a:srgbClr val="212121">
                    <a:lumMod val="90000"/>
                    <a:lumOff val="10000"/>
                  </a:srgbClr>
                </a:solidFill>
              </a:rPr>
              <a:t>Ca 30-40 medarbetare till år 2020</a:t>
            </a:r>
          </a:p>
          <a:p>
            <a:pPr marL="457189" indent="-457189" defTabSz="609585">
              <a:spcBef>
                <a:spcPts val="400"/>
              </a:spcBef>
              <a:spcAft>
                <a:spcPts val="400"/>
              </a:spcAft>
              <a:buClr>
                <a:srgbClr val="C2185B"/>
              </a:buClr>
            </a:pPr>
            <a:r>
              <a:rPr lang="sv-SE" sz="2667" dirty="0">
                <a:solidFill>
                  <a:srgbClr val="212121">
                    <a:lumMod val="90000"/>
                    <a:lumOff val="10000"/>
                  </a:srgbClr>
                </a:solidFill>
              </a:rPr>
              <a:t>Vi finns i Gävle</a:t>
            </a:r>
          </a:p>
          <a:p>
            <a:pPr marL="457189" indent="-457189" defTabSz="609585">
              <a:spcBef>
                <a:spcPts val="800"/>
              </a:spcBef>
              <a:spcAft>
                <a:spcPts val="400"/>
              </a:spcAft>
              <a:buClr>
                <a:srgbClr val="C2185B"/>
              </a:buClr>
              <a:buFont typeface="Arial" panose="020B0604020202020204" pitchFamily="34" charset="0"/>
              <a:buChar char="•"/>
            </a:pPr>
            <a:r>
              <a:rPr lang="sv-SE" sz="2667" dirty="0">
                <a:solidFill>
                  <a:srgbClr val="212121">
                    <a:lumMod val="90000"/>
                    <a:lumOff val="10000"/>
                  </a:srgbClr>
                </a:solidFill>
              </a:rPr>
              <a:t>Forskare knutna till </a:t>
            </a:r>
            <a:r>
              <a:rPr lang="sv-SE" sz="2667" dirty="0" err="1">
                <a:solidFill>
                  <a:srgbClr val="212121">
                    <a:lumMod val="90000"/>
                    <a:lumOff val="10000"/>
                  </a:srgbClr>
                </a:solidFill>
              </a:rPr>
              <a:t>Mynak</a:t>
            </a:r>
            <a:r>
              <a:rPr lang="sv-SE" sz="2667" dirty="0">
                <a:solidFill>
                  <a:srgbClr val="212121">
                    <a:lumMod val="90000"/>
                    <a:lumOff val="10000"/>
                  </a:srgbClr>
                </a:solidFill>
              </a:rPr>
              <a:t> i projektform beroende av uppdrag</a:t>
            </a:r>
          </a:p>
          <a:p>
            <a:pPr marL="457189" indent="-457189" defTabSz="609585">
              <a:spcBef>
                <a:spcPts val="400"/>
              </a:spcBef>
              <a:spcAft>
                <a:spcPts val="400"/>
              </a:spcAft>
              <a:buClr>
                <a:srgbClr val="C2185B"/>
              </a:buClr>
            </a:pPr>
            <a:endParaRPr lang="sv-SE" sz="2667" dirty="0">
              <a:solidFill>
                <a:srgbClr val="212121">
                  <a:lumMod val="90000"/>
                  <a:lumOff val="10000"/>
                </a:srgbClr>
              </a:solidFill>
            </a:endParaRPr>
          </a:p>
        </p:txBody>
      </p:sp>
    </p:spTree>
    <p:extLst>
      <p:ext uri="{BB962C8B-B14F-4D97-AF65-F5344CB8AC3E}">
        <p14:creationId xmlns:p14="http://schemas.microsoft.com/office/powerpoint/2010/main" val="3806042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E699990A-F14F-4E08-9F63-FC3118C0477B}"/>
              </a:ext>
            </a:extLst>
          </p:cNvPr>
          <p:cNvSpPr>
            <a:spLocks noGrp="1"/>
          </p:cNvSpPr>
          <p:nvPr>
            <p:ph type="sldNum" sz="quarter" idx="10"/>
          </p:nvPr>
        </p:nvSpPr>
        <p:spPr/>
        <p:txBody>
          <a:bodyPr/>
          <a:lstStyle/>
          <a:p>
            <a:pPr defTabSz="609585"/>
            <a:fld id="{6B67296D-DBC2-D64C-ABAA-281F9F163059}" type="slidenum">
              <a:rPr lang="en-US">
                <a:solidFill>
                  <a:srgbClr val="555555"/>
                </a:solidFill>
              </a:rPr>
              <a:pPr defTabSz="609585"/>
              <a:t>7</a:t>
            </a:fld>
            <a:endParaRPr lang="en-US">
              <a:solidFill>
                <a:srgbClr val="555555"/>
              </a:solidFill>
            </a:endParaRPr>
          </a:p>
        </p:txBody>
      </p:sp>
      <p:sp>
        <p:nvSpPr>
          <p:cNvPr id="3" name="Platshållare för text 2">
            <a:extLst>
              <a:ext uri="{FF2B5EF4-FFF2-40B4-BE49-F238E27FC236}">
                <a16:creationId xmlns:a16="http://schemas.microsoft.com/office/drawing/2014/main" id="{84280D2B-F240-4C91-9F38-A6CED2EECACF}"/>
              </a:ext>
            </a:extLst>
          </p:cNvPr>
          <p:cNvSpPr>
            <a:spLocks noGrp="1"/>
          </p:cNvSpPr>
          <p:nvPr>
            <p:ph type="body" sz="quarter" idx="12"/>
          </p:nvPr>
        </p:nvSpPr>
        <p:spPr>
          <a:xfrm>
            <a:off x="1245293" y="1957110"/>
            <a:ext cx="10193944" cy="4028049"/>
          </a:xfrm>
        </p:spPr>
        <p:txBody>
          <a:bodyPr>
            <a:noAutofit/>
          </a:bodyPr>
          <a:lstStyle/>
          <a:p>
            <a:pPr>
              <a:spcBef>
                <a:spcPts val="800"/>
              </a:spcBef>
              <a:spcAft>
                <a:spcPts val="800"/>
              </a:spcAft>
              <a:buClr>
                <a:srgbClr val="C2185B"/>
              </a:buClr>
            </a:pPr>
            <a:r>
              <a:rPr lang="sv-SE" dirty="0">
                <a:solidFill>
                  <a:schemeClr val="bg1">
                    <a:lumMod val="90000"/>
                    <a:lumOff val="10000"/>
                  </a:schemeClr>
                </a:solidFill>
              </a:rPr>
              <a:t>Att samla in, sammanställa och sprida kunskap om arbetsmiljö så att den kommer till nytta i det praktiska arbetslivet</a:t>
            </a:r>
          </a:p>
          <a:p>
            <a:pPr>
              <a:spcBef>
                <a:spcPts val="800"/>
              </a:spcBef>
              <a:spcAft>
                <a:spcPts val="800"/>
              </a:spcAft>
              <a:buClr>
                <a:srgbClr val="C2185B"/>
              </a:buClr>
            </a:pPr>
            <a:r>
              <a:rPr lang="sv-SE" dirty="0">
                <a:solidFill>
                  <a:schemeClr val="bg1">
                    <a:lumMod val="90000"/>
                    <a:lumOff val="10000"/>
                  </a:schemeClr>
                </a:solidFill>
              </a:rPr>
              <a:t>Utvärdera och analysera arbetsmiljöpolitiken</a:t>
            </a:r>
          </a:p>
          <a:p>
            <a:pPr>
              <a:spcBef>
                <a:spcPts val="800"/>
              </a:spcBef>
              <a:spcAft>
                <a:spcPts val="800"/>
              </a:spcAft>
              <a:buClr>
                <a:srgbClr val="C2185B"/>
              </a:buClr>
            </a:pPr>
            <a:r>
              <a:rPr lang="sv-SE" dirty="0">
                <a:solidFill>
                  <a:schemeClr val="bg1">
                    <a:lumMod val="90000"/>
                    <a:lumOff val="10000"/>
                  </a:schemeClr>
                </a:solidFill>
              </a:rPr>
              <a:t>Följa och främja kunskapsuppbyggnad om arbetsmiljöfrågor i EU och internationellt</a:t>
            </a:r>
          </a:p>
          <a:p>
            <a:pPr>
              <a:spcBef>
                <a:spcPts val="800"/>
              </a:spcBef>
              <a:spcAft>
                <a:spcPts val="800"/>
              </a:spcAft>
              <a:buClr>
                <a:srgbClr val="C2185B"/>
              </a:buClr>
            </a:pPr>
            <a:r>
              <a:rPr lang="sv-SE" dirty="0">
                <a:solidFill>
                  <a:schemeClr val="bg1">
                    <a:lumMod val="90000"/>
                    <a:lumOff val="10000"/>
                  </a:schemeClr>
                </a:solidFill>
              </a:rPr>
              <a:t>Följa och främja företagshälsans utveckling </a:t>
            </a:r>
          </a:p>
          <a:p>
            <a:pPr>
              <a:spcBef>
                <a:spcPts val="800"/>
              </a:spcBef>
              <a:spcAft>
                <a:spcPts val="800"/>
              </a:spcAft>
              <a:buClr>
                <a:srgbClr val="C2185B"/>
              </a:buClr>
            </a:pPr>
            <a:r>
              <a:rPr lang="sv-SE" dirty="0">
                <a:solidFill>
                  <a:schemeClr val="bg1">
                    <a:lumMod val="90000"/>
                    <a:lumOff val="10000"/>
                  </a:schemeClr>
                </a:solidFill>
              </a:rPr>
              <a:t>Identifiera och uppmärksamma kunskapsluckor och utvecklingsområden</a:t>
            </a:r>
          </a:p>
        </p:txBody>
      </p:sp>
      <p:sp>
        <p:nvSpPr>
          <p:cNvPr id="4" name="Rubrik 3">
            <a:extLst>
              <a:ext uri="{FF2B5EF4-FFF2-40B4-BE49-F238E27FC236}">
                <a16:creationId xmlns:a16="http://schemas.microsoft.com/office/drawing/2014/main" id="{C0E3D616-962E-4138-992F-16B2AC460FD2}"/>
              </a:ext>
            </a:extLst>
          </p:cNvPr>
          <p:cNvSpPr>
            <a:spLocks noGrp="1"/>
          </p:cNvSpPr>
          <p:nvPr>
            <p:ph type="title"/>
          </p:nvPr>
        </p:nvSpPr>
        <p:spPr>
          <a:xfrm>
            <a:off x="1245294" y="647255"/>
            <a:ext cx="7754617" cy="1417639"/>
          </a:xfrm>
        </p:spPr>
        <p:txBody>
          <a:bodyPr>
            <a:normAutofit/>
          </a:bodyPr>
          <a:lstStyle/>
          <a:p>
            <a:r>
              <a:rPr lang="sv-SE"/>
              <a:t>Vår uppgift</a:t>
            </a:r>
          </a:p>
        </p:txBody>
      </p:sp>
    </p:spTree>
    <p:extLst>
      <p:ext uri="{BB962C8B-B14F-4D97-AF65-F5344CB8AC3E}">
        <p14:creationId xmlns:p14="http://schemas.microsoft.com/office/powerpoint/2010/main" val="2085721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E699990A-F14F-4E08-9F63-FC3118C0477B}"/>
              </a:ext>
            </a:extLst>
          </p:cNvPr>
          <p:cNvSpPr>
            <a:spLocks noGrp="1"/>
          </p:cNvSpPr>
          <p:nvPr>
            <p:ph type="sldNum" sz="quarter" idx="10"/>
          </p:nvPr>
        </p:nvSpPr>
        <p:spPr/>
        <p:txBody>
          <a:bodyPr/>
          <a:lstStyle/>
          <a:p>
            <a:pPr defTabSz="609585"/>
            <a:fld id="{6B67296D-DBC2-D64C-ABAA-281F9F163059}" type="slidenum">
              <a:rPr lang="en-US">
                <a:solidFill>
                  <a:srgbClr val="555555"/>
                </a:solidFill>
              </a:rPr>
              <a:pPr defTabSz="609585"/>
              <a:t>8</a:t>
            </a:fld>
            <a:endParaRPr lang="en-US">
              <a:solidFill>
                <a:srgbClr val="555555"/>
              </a:solidFill>
            </a:endParaRPr>
          </a:p>
        </p:txBody>
      </p:sp>
      <p:sp>
        <p:nvSpPr>
          <p:cNvPr id="3" name="Platshållare för text 2">
            <a:extLst>
              <a:ext uri="{FF2B5EF4-FFF2-40B4-BE49-F238E27FC236}">
                <a16:creationId xmlns:a16="http://schemas.microsoft.com/office/drawing/2014/main" id="{84280D2B-F240-4C91-9F38-A6CED2EECACF}"/>
              </a:ext>
            </a:extLst>
          </p:cNvPr>
          <p:cNvSpPr>
            <a:spLocks noGrp="1"/>
          </p:cNvSpPr>
          <p:nvPr>
            <p:ph type="body" sz="quarter" idx="12"/>
          </p:nvPr>
        </p:nvSpPr>
        <p:spPr>
          <a:xfrm>
            <a:off x="1261483" y="1920657"/>
            <a:ext cx="10546821" cy="4639699"/>
          </a:xfrm>
        </p:spPr>
        <p:txBody>
          <a:bodyPr>
            <a:normAutofit fontScale="85000" lnSpcReduction="10000"/>
          </a:bodyPr>
          <a:lstStyle/>
          <a:p>
            <a:pPr marL="623984" indent="-609585">
              <a:lnSpc>
                <a:spcPct val="120000"/>
              </a:lnSpc>
              <a:spcBef>
                <a:spcPts val="400"/>
              </a:spcBef>
              <a:spcAft>
                <a:spcPts val="400"/>
              </a:spcAft>
              <a:buClr>
                <a:srgbClr val="C2185B"/>
              </a:buClr>
              <a:buFont typeface="+mj-lt"/>
              <a:buAutoNum type="arabicPeriod"/>
            </a:pPr>
            <a:r>
              <a:rPr lang="sv-SE" sz="3200" dirty="0">
                <a:solidFill>
                  <a:schemeClr val="bg1">
                    <a:lumMod val="90000"/>
                    <a:lumOff val="10000"/>
                  </a:schemeClr>
                </a:solidFill>
              </a:rPr>
              <a:t>Utveckla och sprida riktlinjer för evidensbaserad praktik inom företagshälsan </a:t>
            </a:r>
            <a:r>
              <a:rPr lang="sv-SE" sz="2133" dirty="0">
                <a:solidFill>
                  <a:srgbClr val="CA2768"/>
                </a:solidFill>
              </a:rPr>
              <a:t>(Feb 2019)</a:t>
            </a:r>
          </a:p>
          <a:p>
            <a:pPr marL="623984" indent="-609585">
              <a:lnSpc>
                <a:spcPct val="120000"/>
              </a:lnSpc>
              <a:spcBef>
                <a:spcPts val="400"/>
              </a:spcBef>
              <a:spcAft>
                <a:spcPts val="400"/>
              </a:spcAft>
              <a:buClr>
                <a:srgbClr val="C2185B"/>
              </a:buClr>
              <a:buFont typeface="+mj-lt"/>
              <a:buAutoNum type="arabicPeriod"/>
            </a:pPr>
            <a:r>
              <a:rPr lang="sv-SE" sz="3200" dirty="0">
                <a:solidFill>
                  <a:schemeClr val="bg1">
                    <a:lumMod val="90000"/>
                    <a:lumOff val="10000"/>
                  </a:schemeClr>
                </a:solidFill>
              </a:rPr>
              <a:t>Sammanställa och analysera företagshälsans utbildningsbehov </a:t>
            </a:r>
            <a:r>
              <a:rPr lang="sv-SE" sz="2133" dirty="0">
                <a:solidFill>
                  <a:schemeClr val="bg1">
                    <a:lumMod val="90000"/>
                    <a:lumOff val="10000"/>
                  </a:schemeClr>
                </a:solidFill>
              </a:rPr>
              <a:t/>
            </a:r>
            <a:br>
              <a:rPr lang="sv-SE" sz="2133" dirty="0">
                <a:solidFill>
                  <a:schemeClr val="bg1">
                    <a:lumMod val="90000"/>
                    <a:lumOff val="10000"/>
                  </a:schemeClr>
                </a:solidFill>
              </a:rPr>
            </a:br>
            <a:r>
              <a:rPr lang="sv-SE" sz="2133" dirty="0">
                <a:solidFill>
                  <a:srgbClr val="CA2768"/>
                </a:solidFill>
              </a:rPr>
              <a:t>(Mar 2019)</a:t>
            </a:r>
          </a:p>
          <a:p>
            <a:pPr marL="623984" indent="-609585">
              <a:lnSpc>
                <a:spcPct val="120000"/>
              </a:lnSpc>
              <a:spcBef>
                <a:spcPts val="400"/>
              </a:spcBef>
              <a:spcAft>
                <a:spcPts val="400"/>
              </a:spcAft>
              <a:buClr>
                <a:srgbClr val="C2185B"/>
              </a:buClr>
              <a:buFont typeface="+mj-lt"/>
              <a:buAutoNum type="arabicPeriod"/>
            </a:pPr>
            <a:r>
              <a:rPr lang="sv-SE" sz="3200" dirty="0">
                <a:solidFill>
                  <a:schemeClr val="bg1">
                    <a:lumMod val="90000"/>
                    <a:lumOff val="10000"/>
                  </a:schemeClr>
                </a:solidFill>
              </a:rPr>
              <a:t>Sammanställa faktorer som skapar friska och välmående arbetsplatser </a:t>
            </a:r>
            <a:r>
              <a:rPr lang="sv-SE" sz="2133" dirty="0">
                <a:solidFill>
                  <a:srgbClr val="CA2768"/>
                </a:solidFill>
              </a:rPr>
              <a:t>(Feb 2020)</a:t>
            </a:r>
            <a:endParaRPr lang="sv-SE" sz="3200" dirty="0">
              <a:solidFill>
                <a:srgbClr val="CA2768"/>
              </a:solidFill>
            </a:endParaRPr>
          </a:p>
          <a:p>
            <a:pPr marL="623984" indent="-609585">
              <a:lnSpc>
                <a:spcPct val="120000"/>
              </a:lnSpc>
              <a:spcBef>
                <a:spcPts val="400"/>
              </a:spcBef>
              <a:spcAft>
                <a:spcPts val="400"/>
              </a:spcAft>
              <a:buClr>
                <a:srgbClr val="C2185B"/>
              </a:buClr>
              <a:buFont typeface="+mj-lt"/>
              <a:buAutoNum type="arabicPeriod"/>
            </a:pPr>
            <a:r>
              <a:rPr lang="sv-SE" sz="3200" dirty="0">
                <a:solidFill>
                  <a:schemeClr val="bg1">
                    <a:lumMod val="90000"/>
                    <a:lumOff val="10000"/>
                  </a:schemeClr>
                </a:solidFill>
              </a:rPr>
              <a:t>Sammanställa kunskap om framtidens arbetsliv </a:t>
            </a:r>
            <a:r>
              <a:rPr lang="sv-SE" sz="2133" dirty="0">
                <a:solidFill>
                  <a:srgbClr val="CA2768"/>
                </a:solidFill>
              </a:rPr>
              <a:t>(Feb 2020)</a:t>
            </a:r>
            <a:endParaRPr lang="sv-SE" sz="3200" dirty="0">
              <a:solidFill>
                <a:schemeClr val="bg1">
                  <a:lumMod val="90000"/>
                  <a:lumOff val="10000"/>
                </a:schemeClr>
              </a:solidFill>
            </a:endParaRPr>
          </a:p>
          <a:p>
            <a:pPr marL="623984" indent="-609585">
              <a:lnSpc>
                <a:spcPct val="120000"/>
              </a:lnSpc>
              <a:spcBef>
                <a:spcPts val="400"/>
              </a:spcBef>
              <a:spcAft>
                <a:spcPts val="400"/>
              </a:spcAft>
              <a:buClr>
                <a:srgbClr val="C2185B"/>
              </a:buClr>
              <a:buFont typeface="+mj-lt"/>
              <a:buAutoNum type="arabicPeriod"/>
            </a:pPr>
            <a:r>
              <a:rPr lang="sv-SE" sz="3200" dirty="0">
                <a:solidFill>
                  <a:schemeClr val="bg1">
                    <a:lumMod val="90000"/>
                    <a:lumOff val="10000"/>
                  </a:schemeClr>
                </a:solidFill>
              </a:rPr>
              <a:t>Sammanställa friskfaktorer på organisatorisk nivå som kan mätas och följas över tid </a:t>
            </a:r>
            <a:r>
              <a:rPr lang="sv-SE" sz="2133" dirty="0">
                <a:solidFill>
                  <a:srgbClr val="CA2768"/>
                </a:solidFill>
              </a:rPr>
              <a:t>(Feb 2021)</a:t>
            </a:r>
            <a:endParaRPr lang="sv-SE" sz="3200" dirty="0">
              <a:solidFill>
                <a:srgbClr val="CA2768"/>
              </a:solidFill>
            </a:endParaRPr>
          </a:p>
          <a:p>
            <a:pPr marL="623984" indent="-609585">
              <a:lnSpc>
                <a:spcPct val="120000"/>
              </a:lnSpc>
              <a:spcBef>
                <a:spcPts val="400"/>
              </a:spcBef>
              <a:spcAft>
                <a:spcPts val="400"/>
              </a:spcAft>
              <a:buClr>
                <a:srgbClr val="C2185B"/>
              </a:buClr>
              <a:buFont typeface="+mj-lt"/>
              <a:buAutoNum type="arabicPeriod"/>
            </a:pPr>
            <a:endParaRPr lang="sv-SE" sz="3200" dirty="0">
              <a:solidFill>
                <a:schemeClr val="bg1">
                  <a:lumMod val="90000"/>
                  <a:lumOff val="10000"/>
                </a:schemeClr>
              </a:solidFill>
            </a:endParaRPr>
          </a:p>
          <a:p>
            <a:pPr marL="700182" lvl="1" indent="-457189">
              <a:lnSpc>
                <a:spcPct val="120000"/>
              </a:lnSpc>
              <a:spcBef>
                <a:spcPts val="400"/>
              </a:spcBef>
              <a:spcAft>
                <a:spcPts val="400"/>
              </a:spcAft>
              <a:buClr>
                <a:srgbClr val="C2185B"/>
              </a:buClr>
              <a:buFont typeface="+mj-lt"/>
              <a:buAutoNum type="arabicPeriod"/>
            </a:pPr>
            <a:endParaRPr lang="sv-SE" dirty="0">
              <a:solidFill>
                <a:schemeClr val="bg1">
                  <a:lumMod val="90000"/>
                  <a:lumOff val="10000"/>
                </a:schemeClr>
              </a:solidFill>
            </a:endParaRPr>
          </a:p>
        </p:txBody>
      </p:sp>
      <p:sp>
        <p:nvSpPr>
          <p:cNvPr id="4" name="Rubrik 3">
            <a:extLst>
              <a:ext uri="{FF2B5EF4-FFF2-40B4-BE49-F238E27FC236}">
                <a16:creationId xmlns:a16="http://schemas.microsoft.com/office/drawing/2014/main" id="{C0E3D616-962E-4138-992F-16B2AC460FD2}"/>
              </a:ext>
            </a:extLst>
          </p:cNvPr>
          <p:cNvSpPr>
            <a:spLocks noGrp="1"/>
          </p:cNvSpPr>
          <p:nvPr>
            <p:ph type="title"/>
          </p:nvPr>
        </p:nvSpPr>
        <p:spPr>
          <a:xfrm>
            <a:off x="1245294" y="647255"/>
            <a:ext cx="7754617" cy="1417639"/>
          </a:xfrm>
        </p:spPr>
        <p:txBody>
          <a:bodyPr>
            <a:normAutofit/>
          </a:bodyPr>
          <a:lstStyle/>
          <a:p>
            <a:r>
              <a:rPr lang="sv-SE" dirty="0"/>
              <a:t>Våra uppdrag</a:t>
            </a:r>
          </a:p>
        </p:txBody>
      </p:sp>
    </p:spTree>
    <p:extLst>
      <p:ext uri="{BB962C8B-B14F-4D97-AF65-F5344CB8AC3E}">
        <p14:creationId xmlns:p14="http://schemas.microsoft.com/office/powerpoint/2010/main" val="99693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E699990A-F14F-4E08-9F63-FC3118C0477B}"/>
              </a:ext>
            </a:extLst>
          </p:cNvPr>
          <p:cNvSpPr>
            <a:spLocks noGrp="1"/>
          </p:cNvSpPr>
          <p:nvPr>
            <p:ph type="sldNum" sz="quarter" idx="10"/>
          </p:nvPr>
        </p:nvSpPr>
        <p:spPr/>
        <p:txBody>
          <a:bodyPr/>
          <a:lstStyle/>
          <a:p>
            <a:pPr defTabSz="609585"/>
            <a:fld id="{6B67296D-DBC2-D64C-ABAA-281F9F163059}" type="slidenum">
              <a:rPr lang="en-US">
                <a:solidFill>
                  <a:srgbClr val="555555"/>
                </a:solidFill>
              </a:rPr>
              <a:pPr defTabSz="609585"/>
              <a:t>9</a:t>
            </a:fld>
            <a:endParaRPr lang="en-US">
              <a:solidFill>
                <a:srgbClr val="555555"/>
              </a:solidFill>
            </a:endParaRPr>
          </a:p>
        </p:txBody>
      </p:sp>
      <p:sp>
        <p:nvSpPr>
          <p:cNvPr id="3" name="Platshållare för text 2">
            <a:extLst>
              <a:ext uri="{FF2B5EF4-FFF2-40B4-BE49-F238E27FC236}">
                <a16:creationId xmlns:a16="http://schemas.microsoft.com/office/drawing/2014/main" id="{84280D2B-F240-4C91-9F38-A6CED2EECACF}"/>
              </a:ext>
            </a:extLst>
          </p:cNvPr>
          <p:cNvSpPr>
            <a:spLocks noGrp="1"/>
          </p:cNvSpPr>
          <p:nvPr>
            <p:ph type="body" sz="quarter" idx="12"/>
          </p:nvPr>
        </p:nvSpPr>
        <p:spPr>
          <a:xfrm>
            <a:off x="847729" y="1981854"/>
            <a:ext cx="7085908" cy="4482263"/>
          </a:xfrm>
        </p:spPr>
        <p:txBody>
          <a:bodyPr vert="horz" lIns="121920" tIns="60960" rIns="121920" bIns="60960" rtlCol="0" anchor="t">
            <a:noAutofit/>
          </a:bodyPr>
          <a:lstStyle/>
          <a:p>
            <a:pPr>
              <a:spcBef>
                <a:spcPts val="1600"/>
              </a:spcBef>
              <a:buClr>
                <a:srgbClr val="C2185B"/>
              </a:buClr>
            </a:pPr>
            <a:r>
              <a:rPr lang="sv-SE" dirty="0">
                <a:solidFill>
                  <a:schemeClr val="bg1">
                    <a:lumMod val="90000"/>
                    <a:lumOff val="10000"/>
                  </a:schemeClr>
                </a:solidFill>
              </a:rPr>
              <a:t>Knyta kontakter för </a:t>
            </a:r>
            <a:r>
              <a:rPr lang="sv-SE" b="1" dirty="0">
                <a:solidFill>
                  <a:schemeClr val="bg1">
                    <a:lumMod val="90000"/>
                    <a:lumOff val="10000"/>
                  </a:schemeClr>
                </a:solidFill>
              </a:rPr>
              <a:t>samverkan</a:t>
            </a:r>
          </a:p>
          <a:p>
            <a:pPr lvl="1">
              <a:buClr>
                <a:srgbClr val="C2185B"/>
              </a:buClr>
            </a:pPr>
            <a:r>
              <a:rPr lang="sv-SE" dirty="0">
                <a:solidFill>
                  <a:schemeClr val="bg1">
                    <a:lumMod val="90000"/>
                    <a:lumOff val="10000"/>
                  </a:schemeClr>
                </a:solidFill>
              </a:rPr>
              <a:t>Forskare, forskningsmiljöer, forskningsinstitut, högskolor och universitet</a:t>
            </a:r>
          </a:p>
          <a:p>
            <a:pPr lvl="1">
              <a:buClr>
                <a:srgbClr val="C2185B"/>
              </a:buClr>
            </a:pPr>
            <a:r>
              <a:rPr lang="sv-SE" dirty="0">
                <a:solidFill>
                  <a:schemeClr val="bg1">
                    <a:lumMod val="90000"/>
                    <a:lumOff val="10000"/>
                  </a:schemeClr>
                </a:solidFill>
              </a:rPr>
              <a:t>Arbetsmarknadens parter</a:t>
            </a:r>
          </a:p>
          <a:p>
            <a:pPr lvl="1">
              <a:buClr>
                <a:srgbClr val="C2185B"/>
              </a:buClr>
            </a:pPr>
            <a:r>
              <a:rPr lang="sv-SE" dirty="0">
                <a:solidFill>
                  <a:schemeClr val="bg1">
                    <a:lumMod val="90000"/>
                    <a:lumOff val="10000"/>
                  </a:schemeClr>
                </a:solidFill>
              </a:rPr>
              <a:t>Nationella myndigheter, organisationer och intressenter</a:t>
            </a:r>
          </a:p>
          <a:p>
            <a:pPr lvl="1">
              <a:buClr>
                <a:srgbClr val="C2185B"/>
              </a:buClr>
            </a:pPr>
            <a:r>
              <a:rPr lang="sv-SE" dirty="0">
                <a:solidFill>
                  <a:schemeClr val="bg1">
                    <a:lumMod val="90000"/>
                    <a:lumOff val="10000"/>
                  </a:schemeClr>
                </a:solidFill>
              </a:rPr>
              <a:t>Internationella myndigheter och organisationer</a:t>
            </a:r>
          </a:p>
          <a:p>
            <a:pPr>
              <a:buClr>
                <a:srgbClr val="C2185B"/>
              </a:buClr>
            </a:pPr>
            <a:r>
              <a:rPr lang="sv-SE" dirty="0">
                <a:solidFill>
                  <a:schemeClr val="bg1">
                    <a:lumMod val="90000"/>
                    <a:lumOff val="10000"/>
                  </a:schemeClr>
                </a:solidFill>
              </a:rPr>
              <a:t>Bygga upp vår verksamhet och kompetens</a:t>
            </a:r>
          </a:p>
          <a:p>
            <a:pPr>
              <a:spcBef>
                <a:spcPts val="1600"/>
              </a:spcBef>
              <a:buClr>
                <a:srgbClr val="C2185B"/>
              </a:buClr>
            </a:pPr>
            <a:r>
              <a:rPr lang="sv-SE" dirty="0">
                <a:solidFill>
                  <a:schemeClr val="bg1">
                    <a:lumMod val="90000"/>
                    <a:lumOff val="10000"/>
                  </a:schemeClr>
                </a:solidFill>
              </a:rPr>
              <a:t>Strategi för effektiv kunskapsspridning</a:t>
            </a:r>
          </a:p>
        </p:txBody>
      </p:sp>
      <p:sp>
        <p:nvSpPr>
          <p:cNvPr id="4" name="Rubrik 3">
            <a:extLst>
              <a:ext uri="{FF2B5EF4-FFF2-40B4-BE49-F238E27FC236}">
                <a16:creationId xmlns:a16="http://schemas.microsoft.com/office/drawing/2014/main" id="{C0E3D616-962E-4138-992F-16B2AC460FD2}"/>
              </a:ext>
            </a:extLst>
          </p:cNvPr>
          <p:cNvSpPr>
            <a:spLocks noGrp="1"/>
          </p:cNvSpPr>
          <p:nvPr>
            <p:ph type="title"/>
          </p:nvPr>
        </p:nvSpPr>
        <p:spPr>
          <a:xfrm>
            <a:off x="847730" y="647255"/>
            <a:ext cx="7754617" cy="1417639"/>
          </a:xfrm>
        </p:spPr>
        <p:txBody>
          <a:bodyPr>
            <a:normAutofit/>
          </a:bodyPr>
          <a:lstStyle/>
          <a:p>
            <a:r>
              <a:rPr lang="sv-SE" dirty="0"/>
              <a:t>Var börjar vi?</a:t>
            </a:r>
          </a:p>
        </p:txBody>
      </p:sp>
      <p:pic>
        <p:nvPicPr>
          <p:cNvPr id="8" name="Bildobjekt 7">
            <a:extLst>
              <a:ext uri="{FF2B5EF4-FFF2-40B4-BE49-F238E27FC236}">
                <a16:creationId xmlns:a16="http://schemas.microsoft.com/office/drawing/2014/main" id="{E96925F4-323E-49F6-A314-31D27F1BFD8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Layer>
                </a14:imgProps>
              </a:ext>
            </a:extLst>
          </a:blip>
          <a:srcRect l="19937" r="41031"/>
          <a:stretch/>
        </p:blipFill>
        <p:spPr>
          <a:xfrm>
            <a:off x="8331200" y="0"/>
            <a:ext cx="4013200" cy="6858000"/>
          </a:xfrm>
          <a:prstGeom prst="rect">
            <a:avLst/>
          </a:prstGeom>
        </p:spPr>
      </p:pic>
    </p:spTree>
    <p:extLst>
      <p:ext uri="{BB962C8B-B14F-4D97-AF65-F5344CB8AC3E}">
        <p14:creationId xmlns:p14="http://schemas.microsoft.com/office/powerpoint/2010/main" val="44515340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Mynak">
      <a:dk1>
        <a:srgbClr val="212121"/>
      </a:dk1>
      <a:lt1>
        <a:srgbClr val="FFFFFF"/>
      </a:lt1>
      <a:dk2>
        <a:srgbClr val="555555"/>
      </a:dk2>
      <a:lt2>
        <a:srgbClr val="F2F2F2"/>
      </a:lt2>
      <a:accent1>
        <a:srgbClr val="0050C8"/>
      </a:accent1>
      <a:accent2>
        <a:srgbClr val="006E00"/>
      </a:accent2>
      <a:accent3>
        <a:srgbClr val="910000"/>
      </a:accent3>
      <a:accent4>
        <a:srgbClr val="361146"/>
      </a:accent4>
      <a:accent5>
        <a:srgbClr val="D2A000"/>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ynak_mall_sve" id="{6FF1E9E2-BB38-41F9-8C1D-6263DB1835F0}" vid="{3668471B-59EA-4F5B-9678-58D4C0012810}"/>
    </a:ext>
  </a:extLst>
</a:theme>
</file>

<file path=ppt/theme/theme4.xml><?xml version="1.0" encoding="utf-8"?>
<a:theme xmlns:a="http://schemas.openxmlformats.org/drawingml/2006/main" name="3_Office-tema">
  <a:themeElements>
    <a:clrScheme name="Mynak">
      <a:dk1>
        <a:srgbClr val="212121"/>
      </a:dk1>
      <a:lt1>
        <a:srgbClr val="FFFFFF"/>
      </a:lt1>
      <a:dk2>
        <a:srgbClr val="555555"/>
      </a:dk2>
      <a:lt2>
        <a:srgbClr val="F2F2F2"/>
      </a:lt2>
      <a:accent1>
        <a:srgbClr val="0050C8"/>
      </a:accent1>
      <a:accent2>
        <a:srgbClr val="006E00"/>
      </a:accent2>
      <a:accent3>
        <a:srgbClr val="910000"/>
      </a:accent3>
      <a:accent4>
        <a:srgbClr val="361146"/>
      </a:accent4>
      <a:accent5>
        <a:srgbClr val="D2A000"/>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ynAK_PPT mall_sve" id="{5C9D9A67-C145-4639-8B5F-FA5A07659E55}" vid="{D01DF685-FD9B-4BE1-A0C8-D3E15BED30A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3046</TotalTime>
  <Words>1519</Words>
  <Application>Microsoft Office PowerPoint</Application>
  <PresentationFormat>Bredbild</PresentationFormat>
  <Paragraphs>165</Paragraphs>
  <Slides>10</Slides>
  <Notes>9</Notes>
  <HiddenSlides>0</HiddenSlides>
  <MMClips>0</MMClips>
  <ScaleCrop>false</ScaleCrop>
  <HeadingPairs>
    <vt:vector size="6" baseType="variant">
      <vt:variant>
        <vt:lpstr>Använt teckensnitt</vt:lpstr>
      </vt:variant>
      <vt:variant>
        <vt:i4>3</vt:i4>
      </vt:variant>
      <vt:variant>
        <vt:lpstr>Tema</vt:lpstr>
      </vt:variant>
      <vt:variant>
        <vt:i4>4</vt:i4>
      </vt:variant>
      <vt:variant>
        <vt:lpstr>Bildrubriker</vt:lpstr>
      </vt:variant>
      <vt:variant>
        <vt:i4>10</vt:i4>
      </vt:variant>
    </vt:vector>
  </HeadingPairs>
  <TitlesOfParts>
    <vt:vector size="17" baseType="lpstr">
      <vt:lpstr>Arial</vt:lpstr>
      <vt:lpstr>Calibri</vt:lpstr>
      <vt:lpstr>Calibri Light</vt:lpstr>
      <vt:lpstr>Office-tema</vt:lpstr>
      <vt:lpstr>1_Office-tema</vt:lpstr>
      <vt:lpstr>2_Office-tema</vt:lpstr>
      <vt:lpstr>3_Office-tema</vt:lpstr>
      <vt:lpstr> Myndigheten för arbetsmiljökunskap Nader Ahmadi  </vt:lpstr>
      <vt:lpstr>PowerPoint-presentation</vt:lpstr>
      <vt:lpstr>PowerPoint-presentation</vt:lpstr>
      <vt:lpstr>Hur skapar vi förutsättningar för ett hållbart arbetsliv? </vt:lpstr>
      <vt:lpstr>Mynak visar vägen</vt:lpstr>
      <vt:lpstr>Om oss</vt:lpstr>
      <vt:lpstr>Vår uppgift</vt:lpstr>
      <vt:lpstr>Våra uppdrag</vt:lpstr>
      <vt:lpstr>Var börjar vi?</vt:lpstr>
      <vt:lpstr>”För ett arbetsmiljöarbete som ständigt ligger steget före”</vt:lpstr>
    </vt:vector>
  </TitlesOfParts>
  <Company>Högskolan i Gävle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Johanna Esplund</dc:creator>
  <cp:lastModifiedBy>Zara Lindahl</cp:lastModifiedBy>
  <cp:revision>163</cp:revision>
  <cp:lastPrinted>2018-10-07T14:24:04Z</cp:lastPrinted>
  <dcterms:created xsi:type="dcterms:W3CDTF">2018-02-22T14:12:49Z</dcterms:created>
  <dcterms:modified xsi:type="dcterms:W3CDTF">2018-10-19T08:11:24Z</dcterms:modified>
</cp:coreProperties>
</file>