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3" r:id="rId7"/>
    <p:sldId id="261" r:id="rId8"/>
    <p:sldId id="260" r:id="rId9"/>
    <p:sldId id="266"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228316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2251782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5330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87348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264673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28766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211440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152536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242029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259944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A81DB3CD-8FB0-431C-8F8C-EC1C4DE5B59D}" type="datetimeFigureOut">
              <a:rPr lang="sv-SE" smtClean="0"/>
              <a:t>2019-02-27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C627CF7A-DC39-4CAC-A9B9-1A97E3F5A9F8}" type="slidenum">
              <a:rPr lang="sv-SE" smtClean="0"/>
              <a:t>‹#›</a:t>
            </a:fld>
            <a:endParaRPr lang="sv-SE" dirty="0"/>
          </a:p>
        </p:txBody>
      </p:sp>
    </p:spTree>
    <p:extLst>
      <p:ext uri="{BB962C8B-B14F-4D97-AF65-F5344CB8AC3E}">
        <p14:creationId xmlns:p14="http://schemas.microsoft.com/office/powerpoint/2010/main" val="336417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DB3CD-8FB0-431C-8F8C-EC1C4DE5B59D}" type="datetimeFigureOut">
              <a:rPr lang="sv-SE" smtClean="0"/>
              <a:t>2019-02-27</a:t>
            </a:fld>
            <a:endParaRPr lang="sv-SE" dirty="0"/>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7CF7A-DC39-4CAC-A9B9-1A97E3F5A9F8}" type="slidenum">
              <a:rPr lang="sv-SE" smtClean="0"/>
              <a:t>‹#›</a:t>
            </a:fld>
            <a:endParaRPr lang="sv-SE" dirty="0"/>
          </a:p>
        </p:txBody>
      </p:sp>
    </p:spTree>
    <p:extLst>
      <p:ext uri="{BB962C8B-B14F-4D97-AF65-F5344CB8AC3E}">
        <p14:creationId xmlns:p14="http://schemas.microsoft.com/office/powerpoint/2010/main" val="167463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rasmusinter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pain-internship.com/" TargetMode="External"/><Relationship Id="rId2" Type="http://schemas.openxmlformats.org/officeDocument/2006/relationships/hyperlink" Target="http://www.erasmusintern.org/" TargetMode="External"/><Relationship Id="rId1" Type="http://schemas.openxmlformats.org/officeDocument/2006/relationships/slideLayout" Target="../slideLayouts/slideLayout2.xml"/><Relationship Id="rId6" Type="http://schemas.openxmlformats.org/officeDocument/2006/relationships/hyperlink" Target="http://www.praxisnetwork.eu/" TargetMode="External"/><Relationship Id="rId5" Type="http://schemas.openxmlformats.org/officeDocument/2006/relationships/hyperlink" Target="http://www.gooverseas.com/internships-abroad" TargetMode="External"/><Relationship Id="rId4" Type="http://schemas.openxmlformats.org/officeDocument/2006/relationships/hyperlink" Target="http://www.europe-internship.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ig.se/Ext/Sv/Student/Dina-studier/Studera-utomlands/Erasmus--praktik.html" TargetMode="External"/><Relationship Id="rId2" Type="http://schemas.openxmlformats.org/officeDocument/2006/relationships/hyperlink" Target="https://www.hig.se/Ext/Sv/Organisation/Hogskolans-gemensam-administration/Avdelningen-for-utbildningsstod/Avdelningen-for-utbildningsstod/Samordning-och-genomstromning/Internationalisering/Studera-och-praktisera-utomlands/Erasmus--praktik.html"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hyperlink" Target="mailto:studentcentrum@hig.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8414" y="5173242"/>
            <a:ext cx="3609350" cy="1684758"/>
          </a:xfrm>
          <a:prstGeom prst="rect">
            <a:avLst/>
          </a:prstGeom>
        </p:spPr>
      </p:pic>
      <p:sp>
        <p:nvSpPr>
          <p:cNvPr id="2" name="Rubrik 1"/>
          <p:cNvSpPr>
            <a:spLocks noGrp="1"/>
          </p:cNvSpPr>
          <p:nvPr>
            <p:ph type="ctrTitle"/>
          </p:nvPr>
        </p:nvSpPr>
        <p:spPr/>
        <p:txBody>
          <a:bodyPr>
            <a:normAutofit/>
          </a:bodyPr>
          <a:lstStyle/>
          <a:p>
            <a:r>
              <a:rPr lang="sv-SE" sz="8800" b="1" dirty="0" smtClean="0"/>
              <a:t>Erasmus+ Internship</a:t>
            </a:r>
            <a:endParaRPr lang="sv-SE" sz="8800" b="1" dirty="0"/>
          </a:p>
        </p:txBody>
      </p:sp>
      <p:sp>
        <p:nvSpPr>
          <p:cNvPr id="3" name="Underrubrik 2"/>
          <p:cNvSpPr>
            <a:spLocks noGrp="1"/>
          </p:cNvSpPr>
          <p:nvPr>
            <p:ph type="subTitle" idx="1"/>
          </p:nvPr>
        </p:nvSpPr>
        <p:spPr>
          <a:xfrm>
            <a:off x="1524000" y="3721768"/>
            <a:ext cx="9144000" cy="1536032"/>
          </a:xfrm>
        </p:spPr>
        <p:txBody>
          <a:bodyPr/>
          <a:lstStyle/>
          <a:p>
            <a:r>
              <a:rPr lang="sv-SE" dirty="0" smtClean="0"/>
              <a:t>Internship </a:t>
            </a:r>
            <a:r>
              <a:rPr lang="sv-SE" dirty="0" err="1" smtClean="0"/>
              <a:t>during</a:t>
            </a:r>
            <a:r>
              <a:rPr lang="sv-SE" dirty="0" smtClean="0"/>
              <a:t> or </a:t>
            </a:r>
            <a:r>
              <a:rPr lang="sv-SE" dirty="0" err="1" smtClean="0"/>
              <a:t>after</a:t>
            </a:r>
            <a:r>
              <a:rPr lang="sv-SE" dirty="0" smtClean="0"/>
              <a:t> </a:t>
            </a:r>
            <a:r>
              <a:rPr lang="sv-SE" dirty="0" err="1" smtClean="0"/>
              <a:t>your</a:t>
            </a:r>
            <a:r>
              <a:rPr lang="sv-SE" dirty="0" smtClean="0"/>
              <a:t> studies</a:t>
            </a:r>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8"/>
            <a:ext cx="3661065" cy="1677988"/>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340" y="-8358"/>
            <a:ext cx="3050778" cy="1684758"/>
          </a:xfrm>
          <a:prstGeom prst="rect">
            <a:avLst/>
          </a:prstGeom>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7089" y="5173242"/>
            <a:ext cx="2998995" cy="1692443"/>
          </a:xfrm>
          <a:prstGeom prst="rect">
            <a:avLst/>
          </a:prstGeom>
        </p:spPr>
      </p:pic>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8985" y="-4180"/>
            <a:ext cx="3511975" cy="1680579"/>
          </a:xfrm>
          <a:prstGeom prst="rect">
            <a:avLst/>
          </a:prstGeom>
        </p:spPr>
      </p:pic>
      <p:pic>
        <p:nvPicPr>
          <p:cNvPr id="10" name="Bildobjekt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3114" y="4179"/>
            <a:ext cx="2388886" cy="1672220"/>
          </a:xfrm>
          <a:prstGeom prst="rect">
            <a:avLst/>
          </a:prstGeom>
        </p:spPr>
      </p:pic>
      <p:pic>
        <p:nvPicPr>
          <p:cNvPr id="5" name="Bildobjek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173243"/>
            <a:ext cx="2992731" cy="1684757"/>
          </a:xfrm>
          <a:prstGeom prst="rect">
            <a:avLst/>
          </a:prstGeom>
        </p:spPr>
      </p:pic>
      <p:pic>
        <p:nvPicPr>
          <p:cNvPr id="11" name="Bildobjekt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6084" y="5173243"/>
            <a:ext cx="3015916" cy="1692442"/>
          </a:xfrm>
          <a:prstGeom prst="rect">
            <a:avLst/>
          </a:prstGeom>
        </p:spPr>
      </p:pic>
    </p:spTree>
    <p:extLst>
      <p:ext uri="{BB962C8B-B14F-4D97-AF65-F5344CB8AC3E}">
        <p14:creationId xmlns:p14="http://schemas.microsoft.com/office/powerpoint/2010/main" val="14806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832" y="1411772"/>
            <a:ext cx="4636168" cy="2422772"/>
          </a:xfrm>
          <a:prstGeom prst="rect">
            <a:avLst/>
          </a:prstGeom>
        </p:spPr>
      </p:pic>
      <p:sp>
        <p:nvSpPr>
          <p:cNvPr id="2" name="Rubrik 1"/>
          <p:cNvSpPr>
            <a:spLocks noGrp="1"/>
          </p:cNvSpPr>
          <p:nvPr>
            <p:ph type="title"/>
          </p:nvPr>
        </p:nvSpPr>
        <p:spPr/>
        <p:txBody>
          <a:bodyPr/>
          <a:lstStyle/>
          <a:p>
            <a:r>
              <a:rPr lang="sv-SE" dirty="0" err="1" smtClean="0"/>
              <a:t>Why</a:t>
            </a:r>
            <a:r>
              <a:rPr lang="sv-SE" dirty="0" smtClean="0"/>
              <a:t> Erasmus+ Internship?</a:t>
            </a:r>
            <a:endParaRPr lang="sv-SE" dirty="0"/>
          </a:p>
        </p:txBody>
      </p:sp>
      <p:sp>
        <p:nvSpPr>
          <p:cNvPr id="3" name="Platshållare för innehåll 2"/>
          <p:cNvSpPr>
            <a:spLocks noGrp="1"/>
          </p:cNvSpPr>
          <p:nvPr>
            <p:ph idx="1"/>
          </p:nvPr>
        </p:nvSpPr>
        <p:spPr>
          <a:xfrm>
            <a:off x="838200" y="1690688"/>
            <a:ext cx="10515600" cy="4694070"/>
          </a:xfrm>
        </p:spPr>
        <p:txBody>
          <a:bodyPr>
            <a:normAutofit/>
          </a:bodyPr>
          <a:lstStyle/>
          <a:p>
            <a:r>
              <a:rPr lang="en-US" dirty="0"/>
              <a:t>Boost your CV </a:t>
            </a:r>
            <a:endParaRPr lang="en-US" dirty="0" smtClean="0"/>
          </a:p>
          <a:p>
            <a:r>
              <a:rPr lang="en-US" dirty="0" smtClean="0"/>
              <a:t>Get international </a:t>
            </a:r>
            <a:r>
              <a:rPr lang="en-US" dirty="0"/>
              <a:t>contacts </a:t>
            </a:r>
            <a:endParaRPr lang="en-US" dirty="0" smtClean="0"/>
          </a:p>
          <a:p>
            <a:r>
              <a:rPr lang="en-US" dirty="0" smtClean="0"/>
              <a:t>Get in touch with interesting companies </a:t>
            </a:r>
          </a:p>
          <a:p>
            <a:r>
              <a:rPr lang="en-US" dirty="0" smtClean="0"/>
              <a:t>International experiences </a:t>
            </a:r>
            <a:r>
              <a:rPr lang="en-US" dirty="0"/>
              <a:t>and </a:t>
            </a:r>
            <a:r>
              <a:rPr lang="en-US" dirty="0" smtClean="0"/>
              <a:t>knowledge.</a:t>
            </a:r>
          </a:p>
          <a:p>
            <a:r>
              <a:rPr lang="en-US" dirty="0" smtClean="0"/>
              <a:t>Personal </a:t>
            </a:r>
            <a:r>
              <a:rPr lang="en-US" dirty="0"/>
              <a:t>development </a:t>
            </a:r>
            <a:endParaRPr lang="en-US" dirty="0" smtClean="0"/>
          </a:p>
          <a:p>
            <a:pPr marL="0" indent="0">
              <a:buNone/>
            </a:pPr>
            <a:endParaRPr lang="en-US" dirty="0"/>
          </a:p>
          <a:p>
            <a:endParaRPr lang="sv-SE" dirty="0" smtClean="0"/>
          </a:p>
          <a:p>
            <a:endParaRPr lang="sv-SE" dirty="0"/>
          </a:p>
        </p:txBody>
      </p:sp>
    </p:spTree>
    <p:extLst>
      <p:ext uri="{BB962C8B-B14F-4D97-AF65-F5344CB8AC3E}">
        <p14:creationId xmlns:p14="http://schemas.microsoft.com/office/powerpoint/2010/main" val="1716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342" y="4363209"/>
            <a:ext cx="3730658" cy="2494791"/>
          </a:xfrm>
          <a:prstGeom prst="rect">
            <a:avLst/>
          </a:prstGeom>
        </p:spPr>
      </p:pic>
      <p:sp>
        <p:nvSpPr>
          <p:cNvPr id="2" name="Rubrik 1"/>
          <p:cNvSpPr>
            <a:spLocks noGrp="1"/>
          </p:cNvSpPr>
          <p:nvPr>
            <p:ph type="title"/>
          </p:nvPr>
        </p:nvSpPr>
        <p:spPr/>
        <p:txBody>
          <a:bodyPr/>
          <a:lstStyle/>
          <a:p>
            <a:r>
              <a:rPr lang="sv-SE" dirty="0" err="1" smtClean="0"/>
              <a:t>Who</a:t>
            </a:r>
            <a:r>
              <a:rPr lang="sv-SE" dirty="0" smtClean="0"/>
              <a:t>? </a:t>
            </a:r>
            <a:r>
              <a:rPr lang="sv-SE" dirty="0" err="1" smtClean="0"/>
              <a:t>When</a:t>
            </a:r>
            <a:r>
              <a:rPr lang="sv-SE" dirty="0" smtClean="0"/>
              <a:t>? </a:t>
            </a:r>
            <a:endParaRPr lang="sv-SE" dirty="0"/>
          </a:p>
        </p:txBody>
      </p:sp>
      <p:sp>
        <p:nvSpPr>
          <p:cNvPr id="3" name="Platshållare för innehåll 2"/>
          <p:cNvSpPr>
            <a:spLocks noGrp="1"/>
          </p:cNvSpPr>
          <p:nvPr>
            <p:ph idx="1"/>
          </p:nvPr>
        </p:nvSpPr>
        <p:spPr>
          <a:xfrm>
            <a:off x="838200" y="1825624"/>
            <a:ext cx="10515600" cy="4716577"/>
          </a:xfrm>
        </p:spPr>
        <p:txBody>
          <a:bodyPr/>
          <a:lstStyle/>
          <a:p>
            <a:pPr marL="0" indent="0">
              <a:buNone/>
            </a:pPr>
            <a:r>
              <a:rPr lang="en-US" dirty="0"/>
              <a:t>All students studying at a </a:t>
            </a:r>
            <a:r>
              <a:rPr lang="en-US" dirty="0" smtClean="0"/>
              <a:t>university </a:t>
            </a:r>
            <a:r>
              <a:rPr lang="en-US" dirty="0"/>
              <a:t>with the aim of taking a degree can </a:t>
            </a:r>
            <a:r>
              <a:rPr lang="en-US" dirty="0" smtClean="0"/>
              <a:t>apply for </a:t>
            </a:r>
            <a:r>
              <a:rPr lang="en-US" dirty="0"/>
              <a:t>Erasmus + </a:t>
            </a:r>
            <a:r>
              <a:rPr lang="en-US" dirty="0" smtClean="0"/>
              <a:t>Internship</a:t>
            </a:r>
            <a:r>
              <a:rPr lang="en-US" dirty="0"/>
              <a:t>. </a:t>
            </a:r>
            <a:endParaRPr lang="en-US" dirty="0" smtClean="0"/>
          </a:p>
          <a:p>
            <a:pPr marL="0" indent="0">
              <a:buNone/>
            </a:pPr>
            <a:endParaRPr lang="en-US" dirty="0"/>
          </a:p>
          <a:p>
            <a:pPr marL="0" indent="0">
              <a:buNone/>
            </a:pPr>
            <a:r>
              <a:rPr lang="en-US" dirty="0" smtClean="0"/>
              <a:t>The Internship </a:t>
            </a:r>
            <a:r>
              <a:rPr lang="en-US" dirty="0"/>
              <a:t>can be done at any time during </a:t>
            </a:r>
            <a:r>
              <a:rPr lang="en-US" dirty="0" smtClean="0"/>
              <a:t>your studies, </a:t>
            </a:r>
            <a:r>
              <a:rPr lang="en-US" dirty="0"/>
              <a:t>but also within one year after completion of the </a:t>
            </a:r>
            <a:r>
              <a:rPr lang="en-US" dirty="0" smtClean="0"/>
              <a:t>(</a:t>
            </a:r>
            <a:r>
              <a:rPr lang="en-US" dirty="0"/>
              <a:t>before graduation). </a:t>
            </a:r>
            <a:endParaRPr lang="en-US" dirty="0" smtClean="0"/>
          </a:p>
          <a:p>
            <a:pPr marL="0" indent="0">
              <a:buNone/>
            </a:pPr>
            <a:endParaRPr lang="en-US" dirty="0" smtClean="0"/>
          </a:p>
          <a:p>
            <a:pPr marL="0" indent="0">
              <a:buNone/>
            </a:pPr>
            <a:r>
              <a:rPr lang="en-US" dirty="0" smtClean="0"/>
              <a:t>The Internship </a:t>
            </a:r>
            <a:r>
              <a:rPr lang="en-US" dirty="0"/>
              <a:t>can be done between 2-12 months.</a:t>
            </a:r>
            <a:endParaRPr lang="sv-SE" dirty="0"/>
          </a:p>
          <a:p>
            <a:endParaRPr lang="sv-SE" dirty="0"/>
          </a:p>
        </p:txBody>
      </p:sp>
    </p:spTree>
    <p:extLst>
      <p:ext uri="{BB962C8B-B14F-4D97-AF65-F5344CB8AC3E}">
        <p14:creationId xmlns:p14="http://schemas.microsoft.com/office/powerpoint/2010/main" val="1183049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Where</a:t>
            </a:r>
            <a:r>
              <a:rPr lang="sv-SE" dirty="0" smtClean="0"/>
              <a:t>? </a:t>
            </a:r>
            <a:r>
              <a:rPr lang="sv-SE" dirty="0" err="1" smtClean="0"/>
              <a:t>How</a:t>
            </a:r>
            <a:r>
              <a:rPr lang="sv-SE" dirty="0" smtClean="0"/>
              <a:t>?</a:t>
            </a:r>
            <a:endParaRPr lang="sv-SE" dirty="0"/>
          </a:p>
        </p:txBody>
      </p:sp>
      <p:sp>
        <p:nvSpPr>
          <p:cNvPr id="3" name="Platshållare för innehåll 2"/>
          <p:cNvSpPr>
            <a:spLocks noGrp="1"/>
          </p:cNvSpPr>
          <p:nvPr>
            <p:ph idx="1"/>
          </p:nvPr>
        </p:nvSpPr>
        <p:spPr/>
        <p:txBody>
          <a:bodyPr/>
          <a:lstStyle/>
          <a:p>
            <a:r>
              <a:rPr lang="en-US" dirty="0" smtClean="0"/>
              <a:t>The Internship </a:t>
            </a:r>
            <a:r>
              <a:rPr lang="en-US" dirty="0"/>
              <a:t>can be </a:t>
            </a:r>
            <a:r>
              <a:rPr lang="en-US" dirty="0" smtClean="0"/>
              <a:t>performed </a:t>
            </a:r>
            <a:r>
              <a:rPr lang="en-US" dirty="0"/>
              <a:t>at any company, organization or university in any of the 33 countries that are part </a:t>
            </a:r>
            <a:r>
              <a:rPr lang="en-US" dirty="0" smtClean="0"/>
              <a:t>of European Union.</a:t>
            </a:r>
          </a:p>
          <a:p>
            <a:pPr marL="0" indent="0">
              <a:buNone/>
            </a:pPr>
            <a:endParaRPr lang="en-US" dirty="0"/>
          </a:p>
          <a:p>
            <a:pPr marL="0" indent="0">
              <a:buNone/>
            </a:pPr>
            <a:r>
              <a:rPr lang="en-US" dirty="0" smtClean="0"/>
              <a:t>   1. You have to organize the Internship yourself.</a:t>
            </a:r>
          </a:p>
          <a:p>
            <a:pPr marL="0" indent="0">
              <a:buNone/>
            </a:pPr>
            <a:r>
              <a:rPr lang="en-US" dirty="0" smtClean="0"/>
              <a:t>   2. The Internship must </a:t>
            </a:r>
            <a:r>
              <a:rPr lang="en-US" dirty="0"/>
              <a:t>be approved by your institution. </a:t>
            </a:r>
            <a:endParaRPr lang="en-US" dirty="0" smtClean="0"/>
          </a:p>
          <a:p>
            <a:pPr marL="0" indent="0">
              <a:buNone/>
            </a:pPr>
            <a:r>
              <a:rPr lang="en-US" dirty="0" smtClean="0"/>
              <a:t>   3. The Internship should </a:t>
            </a:r>
            <a:r>
              <a:rPr lang="en-US" dirty="0"/>
              <a:t>be relevant to </a:t>
            </a:r>
            <a:r>
              <a:rPr lang="en-US" dirty="0" smtClean="0"/>
              <a:t>the education you are</a:t>
            </a:r>
          </a:p>
          <a:p>
            <a:pPr marL="0" indent="0">
              <a:buNone/>
            </a:pPr>
            <a:r>
              <a:rPr lang="en-US" dirty="0"/>
              <a:t> </a:t>
            </a:r>
            <a:r>
              <a:rPr lang="en-US" dirty="0" smtClean="0"/>
              <a:t>      studying.</a:t>
            </a:r>
          </a:p>
          <a:p>
            <a:endParaRPr lang="sv-SE" dirty="0"/>
          </a:p>
        </p:txBody>
      </p:sp>
    </p:spTree>
    <p:extLst>
      <p:ext uri="{BB962C8B-B14F-4D97-AF65-F5344CB8AC3E}">
        <p14:creationId xmlns:p14="http://schemas.microsoft.com/office/powerpoint/2010/main" val="8157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734" y="3591336"/>
            <a:ext cx="3077066" cy="3077066"/>
          </a:xfrm>
          <a:prstGeom prst="rect">
            <a:avLst/>
          </a:prstGeom>
        </p:spPr>
      </p:pic>
      <p:sp>
        <p:nvSpPr>
          <p:cNvPr id="2" name="Rubrik 1"/>
          <p:cNvSpPr>
            <a:spLocks noGrp="1"/>
          </p:cNvSpPr>
          <p:nvPr>
            <p:ph type="title"/>
          </p:nvPr>
        </p:nvSpPr>
        <p:spPr/>
        <p:txBody>
          <a:bodyPr/>
          <a:lstStyle/>
          <a:p>
            <a:r>
              <a:rPr lang="sv-SE" dirty="0" err="1" smtClean="0"/>
              <a:t>Where</a:t>
            </a:r>
            <a:r>
              <a:rPr lang="sv-SE" dirty="0" smtClean="0"/>
              <a:t> </a:t>
            </a:r>
            <a:r>
              <a:rPr lang="sv-SE" dirty="0" err="1" smtClean="0"/>
              <a:t>can</a:t>
            </a:r>
            <a:r>
              <a:rPr lang="sv-SE" dirty="0" smtClean="0"/>
              <a:t> I </a:t>
            </a:r>
            <a:r>
              <a:rPr lang="sv-SE" dirty="0" err="1" smtClean="0"/>
              <a:t>find</a:t>
            </a:r>
            <a:r>
              <a:rPr lang="sv-SE" dirty="0" smtClean="0"/>
              <a:t> an Internship </a:t>
            </a:r>
            <a:r>
              <a:rPr lang="sv-SE" dirty="0" err="1" smtClean="0"/>
              <a:t>placement</a:t>
            </a:r>
            <a:r>
              <a:rPr lang="sv-SE" dirty="0" smtClean="0"/>
              <a:t>?</a:t>
            </a:r>
            <a:endParaRPr lang="sv-SE" dirty="0"/>
          </a:p>
        </p:txBody>
      </p:sp>
      <p:sp>
        <p:nvSpPr>
          <p:cNvPr id="3" name="Platshållare för innehåll 2"/>
          <p:cNvSpPr>
            <a:spLocks noGrp="1"/>
          </p:cNvSpPr>
          <p:nvPr>
            <p:ph idx="1"/>
          </p:nvPr>
        </p:nvSpPr>
        <p:spPr/>
        <p:txBody>
          <a:bodyPr>
            <a:normAutofit/>
          </a:bodyPr>
          <a:lstStyle/>
          <a:p>
            <a:pPr marL="0" indent="0">
              <a:buNone/>
            </a:pPr>
            <a:endParaRPr lang="sv-SE" sz="1000" dirty="0"/>
          </a:p>
          <a:p>
            <a:r>
              <a:rPr lang="en-US" dirty="0" smtClean="0"/>
              <a:t>Large </a:t>
            </a:r>
            <a:r>
              <a:rPr lang="en-US" dirty="0"/>
              <a:t>companies and organizations often announce </a:t>
            </a:r>
            <a:r>
              <a:rPr lang="en-US" dirty="0" smtClean="0"/>
              <a:t>for "Internships </a:t>
            </a:r>
            <a:r>
              <a:rPr lang="en-US" dirty="0"/>
              <a:t>/ Traineeships / Student Projects" </a:t>
            </a:r>
            <a:endParaRPr lang="en-US" dirty="0" smtClean="0"/>
          </a:p>
          <a:p>
            <a:r>
              <a:rPr lang="en-US" dirty="0" smtClean="0"/>
              <a:t>Contact </a:t>
            </a:r>
            <a:r>
              <a:rPr lang="en-US" dirty="0"/>
              <a:t>networks, research </a:t>
            </a:r>
            <a:r>
              <a:rPr lang="en-US" dirty="0" smtClean="0"/>
              <a:t>collaborations or networks </a:t>
            </a:r>
            <a:r>
              <a:rPr lang="en-US" dirty="0"/>
              <a:t>at </a:t>
            </a:r>
            <a:r>
              <a:rPr lang="en-US" dirty="0" smtClean="0"/>
              <a:t>University of Gävle? </a:t>
            </a:r>
          </a:p>
          <a:p>
            <a:endParaRPr lang="sv-SE" dirty="0" smtClean="0"/>
          </a:p>
        </p:txBody>
      </p:sp>
    </p:spTree>
    <p:extLst>
      <p:ext uri="{BB962C8B-B14F-4D97-AF65-F5344CB8AC3E}">
        <p14:creationId xmlns:p14="http://schemas.microsoft.com/office/powerpoint/2010/main" val="373273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Seach</a:t>
            </a:r>
            <a:r>
              <a:rPr lang="sv-SE" dirty="0" smtClean="0"/>
              <a:t> for Internship:</a:t>
            </a:r>
            <a:endParaRPr lang="sv-SE" dirty="0"/>
          </a:p>
        </p:txBody>
      </p:sp>
      <p:sp>
        <p:nvSpPr>
          <p:cNvPr id="3" name="Platshållare för innehåll 2"/>
          <p:cNvSpPr>
            <a:spLocks noGrp="1"/>
          </p:cNvSpPr>
          <p:nvPr>
            <p:ph idx="1"/>
          </p:nvPr>
        </p:nvSpPr>
        <p:spPr/>
        <p:txBody>
          <a:bodyPr/>
          <a:lstStyle/>
          <a:p>
            <a:pPr marL="0" indent="0">
              <a:buNone/>
            </a:pPr>
            <a:endParaRPr lang="sv-SE" dirty="0"/>
          </a:p>
        </p:txBody>
      </p:sp>
      <p:sp>
        <p:nvSpPr>
          <p:cNvPr id="4" name="Rektangel 3"/>
          <p:cNvSpPr/>
          <p:nvPr/>
        </p:nvSpPr>
        <p:spPr>
          <a:xfrm>
            <a:off x="1002632" y="2690335"/>
            <a:ext cx="8141368" cy="3170099"/>
          </a:xfrm>
          <a:prstGeom prst="rect">
            <a:avLst/>
          </a:prstGeom>
        </p:spPr>
        <p:txBody>
          <a:bodyPr wrap="square">
            <a:spAutoFit/>
          </a:bodyPr>
          <a:lstStyle/>
          <a:p>
            <a:r>
              <a:rPr lang="sv-SE" sz="4000" dirty="0">
                <a:hlinkClick r:id="rId2"/>
              </a:rPr>
              <a:t>erasmusintern.org</a:t>
            </a:r>
            <a:r>
              <a:rPr lang="sv-SE" sz="4000" dirty="0"/>
              <a:t> </a:t>
            </a:r>
          </a:p>
          <a:p>
            <a:r>
              <a:rPr lang="sv-SE" sz="4000" dirty="0">
                <a:hlinkClick r:id="rId3"/>
              </a:rPr>
              <a:t>spain-internship.com</a:t>
            </a:r>
            <a:r>
              <a:rPr lang="sv-SE" sz="4000" dirty="0"/>
              <a:t> </a:t>
            </a:r>
          </a:p>
          <a:p>
            <a:r>
              <a:rPr lang="sv-SE" sz="4000" dirty="0">
                <a:hlinkClick r:id="rId4"/>
              </a:rPr>
              <a:t>europe-internship.com</a:t>
            </a:r>
            <a:r>
              <a:rPr lang="sv-SE" sz="4000" dirty="0"/>
              <a:t> </a:t>
            </a:r>
          </a:p>
          <a:p>
            <a:r>
              <a:rPr lang="sv-SE" sz="4000" dirty="0">
                <a:hlinkClick r:id="rId5"/>
              </a:rPr>
              <a:t>gooverseas.com/internships-</a:t>
            </a:r>
            <a:r>
              <a:rPr lang="sv-SE" sz="4000" dirty="0" err="1">
                <a:hlinkClick r:id="rId5"/>
              </a:rPr>
              <a:t>abroad</a:t>
            </a:r>
            <a:r>
              <a:rPr lang="sv-SE" sz="4000" dirty="0"/>
              <a:t> </a:t>
            </a:r>
          </a:p>
          <a:p>
            <a:r>
              <a:rPr lang="sv-SE" sz="4000" dirty="0">
                <a:hlinkClick r:id="rId6"/>
              </a:rPr>
              <a:t>praxisnetwork.eu</a:t>
            </a:r>
            <a:r>
              <a:rPr lang="sv-SE" sz="4000" dirty="0"/>
              <a:t> </a:t>
            </a:r>
          </a:p>
        </p:txBody>
      </p:sp>
    </p:spTree>
    <p:extLst>
      <p:ext uri="{BB962C8B-B14F-4D97-AF65-F5344CB8AC3E}">
        <p14:creationId xmlns:p14="http://schemas.microsoft.com/office/powerpoint/2010/main" val="338997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6324" y="1783080"/>
            <a:ext cx="4794885" cy="3196590"/>
          </a:xfrm>
          <a:prstGeom prst="rect">
            <a:avLst/>
          </a:prstGeom>
        </p:spPr>
      </p:pic>
      <p:sp>
        <p:nvSpPr>
          <p:cNvPr id="2" name="Rubrik 1"/>
          <p:cNvSpPr>
            <a:spLocks noGrp="1"/>
          </p:cNvSpPr>
          <p:nvPr>
            <p:ph type="title"/>
          </p:nvPr>
        </p:nvSpPr>
        <p:spPr/>
        <p:txBody>
          <a:bodyPr/>
          <a:lstStyle/>
          <a:p>
            <a:r>
              <a:rPr lang="sv-SE" dirty="0" smtClean="0"/>
              <a:t>Erasmus+ Internship </a:t>
            </a:r>
            <a:r>
              <a:rPr lang="sv-SE" dirty="0" err="1" smtClean="0"/>
              <a:t>Scholarship</a:t>
            </a:r>
            <a:endParaRPr lang="sv-SE" dirty="0"/>
          </a:p>
        </p:txBody>
      </p:sp>
      <p:sp>
        <p:nvSpPr>
          <p:cNvPr id="3" name="Platshållare för innehåll 2"/>
          <p:cNvSpPr>
            <a:spLocks noGrp="1"/>
          </p:cNvSpPr>
          <p:nvPr>
            <p:ph idx="1"/>
          </p:nvPr>
        </p:nvSpPr>
        <p:spPr>
          <a:xfrm>
            <a:off x="838200" y="1690688"/>
            <a:ext cx="10515600" cy="4992916"/>
          </a:xfrm>
        </p:spPr>
        <p:txBody>
          <a:bodyPr>
            <a:normAutofit/>
          </a:bodyPr>
          <a:lstStyle/>
          <a:p>
            <a:r>
              <a:rPr lang="sv-SE" dirty="0" smtClean="0"/>
              <a:t>The </a:t>
            </a:r>
            <a:r>
              <a:rPr lang="sv-SE" dirty="0" err="1" smtClean="0"/>
              <a:t>scholarship</a:t>
            </a:r>
            <a:r>
              <a:rPr lang="sv-SE" dirty="0" smtClean="0"/>
              <a:t> for Erasmus+ Internship </a:t>
            </a:r>
            <a:r>
              <a:rPr lang="sv-SE" dirty="0" err="1" smtClean="0"/>
              <a:t>varies</a:t>
            </a:r>
            <a:r>
              <a:rPr lang="sv-SE" dirty="0" smtClean="0"/>
              <a:t> </a:t>
            </a:r>
            <a:r>
              <a:rPr lang="sv-SE" dirty="0" err="1" smtClean="0"/>
              <a:t>depending</a:t>
            </a:r>
            <a:r>
              <a:rPr lang="sv-SE" dirty="0" smtClean="0"/>
              <a:t> on the country and the </a:t>
            </a:r>
            <a:r>
              <a:rPr lang="sv-SE" dirty="0" err="1" smtClean="0"/>
              <a:t>length</a:t>
            </a:r>
            <a:r>
              <a:rPr lang="sv-SE" dirty="0" smtClean="0"/>
              <a:t> </a:t>
            </a:r>
            <a:r>
              <a:rPr lang="sv-SE" dirty="0" err="1" smtClean="0"/>
              <a:t>of</a:t>
            </a:r>
            <a:r>
              <a:rPr lang="sv-SE" dirty="0" smtClean="0"/>
              <a:t> the </a:t>
            </a:r>
            <a:r>
              <a:rPr lang="sv-SE" dirty="0" err="1" smtClean="0"/>
              <a:t>exchange</a:t>
            </a:r>
            <a:r>
              <a:rPr lang="sv-SE" dirty="0" smtClean="0"/>
              <a:t>.</a:t>
            </a:r>
          </a:p>
          <a:p>
            <a:endParaRPr lang="sv-SE" dirty="0" smtClean="0"/>
          </a:p>
          <a:p>
            <a:r>
              <a:rPr lang="sv-SE" dirty="0" smtClean="0"/>
              <a:t>The </a:t>
            </a:r>
            <a:r>
              <a:rPr lang="sv-SE" dirty="0" err="1" smtClean="0"/>
              <a:t>scholarship</a:t>
            </a:r>
            <a:r>
              <a:rPr lang="sv-SE" dirty="0" smtClean="0"/>
              <a:t> is </a:t>
            </a:r>
            <a:r>
              <a:rPr lang="sv-SE" dirty="0" err="1" smtClean="0"/>
              <a:t>between</a:t>
            </a:r>
            <a:r>
              <a:rPr lang="sv-SE" dirty="0" smtClean="0"/>
              <a:t> 555 and 615 euro per </a:t>
            </a:r>
            <a:r>
              <a:rPr lang="sv-SE" dirty="0" err="1" smtClean="0"/>
              <a:t>month</a:t>
            </a:r>
            <a:r>
              <a:rPr lang="sv-SE" dirty="0" smtClean="0"/>
              <a:t>.</a:t>
            </a:r>
          </a:p>
          <a:p>
            <a:endParaRPr lang="sv-SE" dirty="0" smtClean="0"/>
          </a:p>
          <a:p>
            <a:r>
              <a:rPr lang="sv-SE" dirty="0" err="1" smtClean="0"/>
              <a:t>Some</a:t>
            </a:r>
            <a:r>
              <a:rPr lang="sv-SE" dirty="0" smtClean="0"/>
              <a:t> Internships </a:t>
            </a:r>
            <a:r>
              <a:rPr lang="sv-SE" dirty="0" err="1" smtClean="0"/>
              <a:t>also</a:t>
            </a:r>
            <a:r>
              <a:rPr lang="sv-SE" dirty="0" smtClean="0"/>
              <a:t> offer </a:t>
            </a:r>
            <a:r>
              <a:rPr lang="sv-SE" dirty="0" err="1" smtClean="0"/>
              <a:t>salary</a:t>
            </a:r>
            <a:r>
              <a:rPr lang="sv-SE" dirty="0" smtClean="0"/>
              <a:t>.</a:t>
            </a:r>
          </a:p>
          <a:p>
            <a:pPr marL="0" indent="0">
              <a:buNone/>
            </a:pPr>
            <a:endParaRPr lang="sv-SE" dirty="0" smtClean="0"/>
          </a:p>
          <a:p>
            <a:endParaRPr lang="sv-SE" dirty="0"/>
          </a:p>
        </p:txBody>
      </p:sp>
    </p:spTree>
    <p:extLst>
      <p:ext uri="{BB962C8B-B14F-4D97-AF65-F5344CB8AC3E}">
        <p14:creationId xmlns:p14="http://schemas.microsoft.com/office/powerpoint/2010/main" val="337133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Scholarship</a:t>
            </a:r>
            <a:r>
              <a:rPr lang="sv-SE" dirty="0" smtClean="0"/>
              <a:t> – </a:t>
            </a:r>
            <a:r>
              <a:rPr lang="sv-SE" dirty="0" err="1" smtClean="0"/>
              <a:t>How</a:t>
            </a:r>
            <a:r>
              <a:rPr lang="sv-SE" dirty="0" smtClean="0"/>
              <a:t> to </a:t>
            </a:r>
            <a:r>
              <a:rPr lang="sv-SE" dirty="0" err="1" smtClean="0"/>
              <a:t>apply</a:t>
            </a:r>
            <a:r>
              <a:rPr lang="sv-SE" dirty="0" smtClean="0"/>
              <a:t>?</a:t>
            </a:r>
            <a:endParaRPr lang="sv-SE" dirty="0"/>
          </a:p>
        </p:txBody>
      </p:sp>
      <p:sp>
        <p:nvSpPr>
          <p:cNvPr id="3" name="Platshållare för innehåll 2"/>
          <p:cNvSpPr>
            <a:spLocks noGrp="1"/>
          </p:cNvSpPr>
          <p:nvPr>
            <p:ph idx="1"/>
          </p:nvPr>
        </p:nvSpPr>
        <p:spPr/>
        <p:txBody>
          <a:bodyPr>
            <a:normAutofit fontScale="62500" lnSpcReduction="20000"/>
          </a:bodyPr>
          <a:lstStyle/>
          <a:p>
            <a:pPr marL="0" indent="0">
              <a:buNone/>
            </a:pPr>
            <a:r>
              <a:rPr lang="en-US" dirty="0" smtClean="0"/>
              <a:t>You apply </a:t>
            </a:r>
            <a:r>
              <a:rPr lang="en-US" dirty="0"/>
              <a:t>for a scholarship for your </a:t>
            </a:r>
            <a:r>
              <a:rPr lang="en-US" dirty="0" smtClean="0"/>
              <a:t>Internship </a:t>
            </a:r>
            <a:r>
              <a:rPr lang="en-US" dirty="0"/>
              <a:t>at the International </a:t>
            </a:r>
            <a:r>
              <a:rPr lang="en-US" dirty="0" smtClean="0"/>
              <a:t> Office </a:t>
            </a:r>
            <a:r>
              <a:rPr lang="en-US" dirty="0"/>
              <a:t>via </a:t>
            </a:r>
            <a:r>
              <a:rPr lang="en-US" dirty="0" smtClean="0"/>
              <a:t> </a:t>
            </a:r>
          </a:p>
          <a:p>
            <a:pPr marL="0" indent="0">
              <a:buNone/>
            </a:pPr>
            <a:r>
              <a:rPr lang="en-US" i="1" dirty="0"/>
              <a:t> </a:t>
            </a:r>
            <a:r>
              <a:rPr lang="en-US" i="1" dirty="0" smtClean="0"/>
              <a:t> - </a:t>
            </a:r>
            <a:r>
              <a:rPr lang="en-US" i="1" dirty="0" err="1"/>
              <a:t>W</a:t>
            </a:r>
            <a:r>
              <a:rPr lang="en-US" i="1" dirty="0" err="1" smtClean="0"/>
              <a:t>ebform</a:t>
            </a:r>
            <a:r>
              <a:rPr lang="en-US" dirty="0" smtClean="0"/>
              <a:t> </a:t>
            </a:r>
            <a:r>
              <a:rPr lang="en-US" dirty="0"/>
              <a:t>at </a:t>
            </a:r>
            <a:r>
              <a:rPr lang="en-US" dirty="0" smtClean="0"/>
              <a:t>hig.se (opens 1 April)  </a:t>
            </a:r>
            <a:r>
              <a:rPr lang="en-US" dirty="0" smtClean="0">
                <a:hlinkClick r:id="rId2"/>
              </a:rPr>
              <a:t>Application</a:t>
            </a:r>
            <a:endParaRPr lang="en-US" dirty="0" smtClean="0"/>
          </a:p>
          <a:p>
            <a:pPr marL="0" indent="0">
              <a:buNone/>
            </a:pPr>
            <a:r>
              <a:rPr lang="en-US" dirty="0" smtClean="0"/>
              <a:t>  -</a:t>
            </a:r>
            <a:r>
              <a:rPr lang="en-US" i="1" dirty="0" smtClean="0"/>
              <a:t>Confirmation of traineeship</a:t>
            </a:r>
          </a:p>
          <a:p>
            <a:pPr marL="0" indent="0">
              <a:buNone/>
            </a:pPr>
            <a:r>
              <a:rPr lang="en-US" i="1" dirty="0"/>
              <a:t> </a:t>
            </a:r>
            <a:r>
              <a:rPr lang="en-US" i="1" dirty="0" smtClean="0"/>
              <a:t> </a:t>
            </a:r>
            <a:r>
              <a:rPr lang="en-US" i="1" dirty="0"/>
              <a:t>-</a:t>
            </a:r>
            <a:r>
              <a:rPr lang="en-US" i="1" dirty="0" smtClean="0"/>
              <a:t>The Internship placement must be arranged before applying for a scholarship</a:t>
            </a:r>
          </a:p>
          <a:p>
            <a:pPr marL="0" indent="0">
              <a:buNone/>
            </a:pPr>
            <a:endParaRPr lang="en-US" dirty="0" smtClean="0"/>
          </a:p>
          <a:p>
            <a:pPr marL="0" indent="0">
              <a:buNone/>
            </a:pPr>
            <a:r>
              <a:rPr lang="en-US" dirty="0" smtClean="0"/>
              <a:t>2. You can apply for Scholarship </a:t>
            </a:r>
            <a:r>
              <a:rPr lang="en-US" dirty="0"/>
              <a:t>for Erasmus + </a:t>
            </a:r>
            <a:r>
              <a:rPr lang="en-US" dirty="0" smtClean="0"/>
              <a:t>Internship twice </a:t>
            </a:r>
            <a:r>
              <a:rPr lang="en-US" dirty="0"/>
              <a:t>a </a:t>
            </a:r>
            <a:r>
              <a:rPr lang="en-US" dirty="0" smtClean="0"/>
              <a:t>year.</a:t>
            </a:r>
          </a:p>
          <a:p>
            <a:pPr marL="0" indent="0">
              <a:buNone/>
            </a:pPr>
            <a:endParaRPr lang="en-US" dirty="0" smtClean="0"/>
          </a:p>
          <a:p>
            <a:pPr marL="0" indent="0">
              <a:buNone/>
            </a:pPr>
            <a:r>
              <a:rPr lang="en-US" dirty="0" smtClean="0"/>
              <a:t>Spring Application  1 April- 1 May, 2019</a:t>
            </a:r>
          </a:p>
          <a:p>
            <a:pPr marL="0" indent="0">
              <a:buNone/>
            </a:pPr>
            <a:r>
              <a:rPr lang="en-US" dirty="0" smtClean="0"/>
              <a:t>Autumn Application 1 October - 1 November, 2019</a:t>
            </a:r>
            <a:endParaRPr lang="en-US" dirty="0"/>
          </a:p>
          <a:p>
            <a:pPr marL="0" indent="0">
              <a:buNone/>
            </a:pPr>
            <a:r>
              <a:rPr lang="en-US" dirty="0" smtClean="0"/>
              <a:t>Internship start, earliest 1 June, 2019</a:t>
            </a:r>
          </a:p>
          <a:p>
            <a:pPr marL="0" indent="0">
              <a:buNone/>
            </a:pPr>
            <a:endParaRPr lang="en-US" dirty="0" smtClean="0"/>
          </a:p>
          <a:p>
            <a:pPr marL="0" indent="0">
              <a:buNone/>
            </a:pPr>
            <a:r>
              <a:rPr lang="sv-SE" dirty="0" smtClean="0"/>
              <a:t>If </a:t>
            </a:r>
            <a:r>
              <a:rPr lang="sv-SE" dirty="0" err="1" smtClean="0"/>
              <a:t>you</a:t>
            </a:r>
            <a:r>
              <a:rPr lang="sv-SE" dirty="0" smtClean="0"/>
              <a:t> </a:t>
            </a:r>
            <a:r>
              <a:rPr lang="sv-SE" dirty="0" err="1" smtClean="0"/>
              <a:t>need</a:t>
            </a:r>
            <a:r>
              <a:rPr lang="sv-SE" dirty="0" smtClean="0"/>
              <a:t> Visa</a:t>
            </a:r>
            <a:r>
              <a:rPr lang="sv-SE" dirty="0"/>
              <a:t>.</a:t>
            </a:r>
            <a:r>
              <a:rPr lang="sv-SE" dirty="0" smtClean="0"/>
              <a:t> </a:t>
            </a:r>
            <a:r>
              <a:rPr lang="sv-SE" dirty="0" err="1" smtClean="0"/>
              <a:t>Remember</a:t>
            </a:r>
            <a:r>
              <a:rPr lang="sv-SE" dirty="0" smtClean="0"/>
              <a:t> to </a:t>
            </a:r>
            <a:r>
              <a:rPr lang="sv-SE" dirty="0" err="1" smtClean="0"/>
              <a:t>apply</a:t>
            </a:r>
            <a:r>
              <a:rPr lang="sv-SE" dirty="0" smtClean="0"/>
              <a:t> in </a:t>
            </a:r>
          </a:p>
          <a:p>
            <a:pPr marL="0" indent="0">
              <a:buNone/>
            </a:pPr>
            <a:r>
              <a:rPr lang="sv-SE" dirty="0" err="1" smtClean="0"/>
              <a:t>time</a:t>
            </a:r>
            <a:r>
              <a:rPr lang="sv-SE" dirty="0" smtClean="0"/>
              <a:t>!</a:t>
            </a:r>
            <a:endParaRPr lang="sv-SE" dirty="0"/>
          </a:p>
        </p:txBody>
      </p:sp>
      <p:pic>
        <p:nvPicPr>
          <p:cNvPr id="4" name="Bildobjekt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0464" y="4631091"/>
            <a:ext cx="3566160" cy="1310640"/>
          </a:xfrm>
          <a:prstGeom prst="rect">
            <a:avLst/>
          </a:prstGeom>
        </p:spPr>
      </p:pic>
    </p:spTree>
    <p:extLst>
      <p:ext uri="{BB962C8B-B14F-4D97-AF65-F5344CB8AC3E}">
        <p14:creationId xmlns:p14="http://schemas.microsoft.com/office/powerpoint/2010/main" val="28498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8462" y="365125"/>
            <a:ext cx="10415337" cy="958349"/>
          </a:xfrm>
        </p:spPr>
        <p:txBody>
          <a:bodyPr/>
          <a:lstStyle/>
          <a:p>
            <a:r>
              <a:rPr lang="sv-SE" dirty="0" err="1" smtClean="0"/>
              <a:t>How</a:t>
            </a:r>
            <a:r>
              <a:rPr lang="sv-SE" dirty="0" smtClean="0"/>
              <a:t> to </a:t>
            </a:r>
            <a:r>
              <a:rPr lang="sv-SE" dirty="0" err="1" smtClean="0"/>
              <a:t>apply</a:t>
            </a:r>
            <a:r>
              <a:rPr lang="sv-SE" dirty="0" smtClean="0"/>
              <a:t> – step by step</a:t>
            </a:r>
            <a:endParaRPr lang="sv-SE" dirty="0"/>
          </a:p>
        </p:txBody>
      </p:sp>
      <p:sp>
        <p:nvSpPr>
          <p:cNvPr id="3" name="Platshållare för innehåll 2"/>
          <p:cNvSpPr>
            <a:spLocks noGrp="1"/>
          </p:cNvSpPr>
          <p:nvPr>
            <p:ph idx="1"/>
          </p:nvPr>
        </p:nvSpPr>
        <p:spPr>
          <a:xfrm>
            <a:off x="818147" y="1435768"/>
            <a:ext cx="10844464" cy="5037221"/>
          </a:xfrm>
        </p:spPr>
        <p:txBody>
          <a:bodyPr>
            <a:normAutofit fontScale="77500" lnSpcReduction="20000"/>
          </a:bodyPr>
          <a:lstStyle/>
          <a:p>
            <a:pPr marL="0" indent="0">
              <a:buNone/>
            </a:pPr>
            <a:r>
              <a:rPr lang="en-US" dirty="0"/>
              <a:t/>
            </a:r>
            <a:br>
              <a:rPr lang="en-US" dirty="0"/>
            </a:br>
            <a:r>
              <a:rPr lang="en-US" dirty="0" smtClean="0">
                <a:latin typeface="+mj-lt"/>
              </a:rPr>
              <a:t>1. Select </a:t>
            </a:r>
            <a:r>
              <a:rPr lang="en-US" dirty="0">
                <a:latin typeface="+mj-lt"/>
              </a:rPr>
              <a:t>companies, organizations or universities where you would like to practice. Large companies and organizations often announce "Internships / Traineeships / Student Projects" on their websites and there are several search databases that you can use. For example, you can look for internships at </a:t>
            </a:r>
            <a:r>
              <a:rPr lang="en-US" dirty="0" err="1">
                <a:latin typeface="+mj-lt"/>
              </a:rPr>
              <a:t>Erasmusintern</a:t>
            </a:r>
            <a:r>
              <a:rPr lang="en-US" dirty="0">
                <a:latin typeface="+mj-lt"/>
              </a:rPr>
              <a:t> Go Overseas Spain Internship Praxis Erasmus Internships &amp; Placements </a:t>
            </a:r>
            <a:endParaRPr lang="en-US" dirty="0" smtClean="0">
              <a:latin typeface="+mj-lt"/>
            </a:endParaRPr>
          </a:p>
          <a:p>
            <a:pPr marL="0" indent="0">
              <a:buNone/>
            </a:pPr>
            <a:r>
              <a:rPr lang="en-US" dirty="0" smtClean="0">
                <a:latin typeface="+mj-lt"/>
              </a:rPr>
              <a:t>2.Check </a:t>
            </a:r>
            <a:r>
              <a:rPr lang="en-US" dirty="0">
                <a:latin typeface="+mj-lt"/>
              </a:rPr>
              <a:t>with your academy that the internships you are interested in would be approved. Do this before you start searching to save time. </a:t>
            </a:r>
            <a:endParaRPr lang="en-US" dirty="0" smtClean="0">
              <a:latin typeface="+mj-lt"/>
            </a:endParaRPr>
          </a:p>
          <a:p>
            <a:pPr marL="0" indent="0">
              <a:buNone/>
            </a:pPr>
            <a:r>
              <a:rPr lang="en-US" dirty="0" smtClean="0">
                <a:latin typeface="+mj-lt"/>
              </a:rPr>
              <a:t>3. Submit </a:t>
            </a:r>
            <a:r>
              <a:rPr lang="en-US" dirty="0">
                <a:latin typeface="+mj-lt"/>
              </a:rPr>
              <a:t>an application to the internships you have received from your academy. Most internships want personal letters, </a:t>
            </a:r>
            <a:r>
              <a:rPr lang="en-US" dirty="0" smtClean="0">
                <a:latin typeface="+mj-lt"/>
              </a:rPr>
              <a:t>CV </a:t>
            </a:r>
            <a:r>
              <a:rPr lang="en-US" dirty="0">
                <a:latin typeface="+mj-lt"/>
              </a:rPr>
              <a:t>and grades when applying. </a:t>
            </a:r>
            <a:endParaRPr lang="en-US" dirty="0" smtClean="0">
              <a:latin typeface="+mj-lt"/>
            </a:endParaRPr>
          </a:p>
          <a:p>
            <a:pPr marL="0" indent="0">
              <a:buNone/>
            </a:pPr>
            <a:r>
              <a:rPr lang="en-US" dirty="0" smtClean="0">
                <a:latin typeface="+mj-lt"/>
              </a:rPr>
              <a:t>4. Download </a:t>
            </a:r>
            <a:r>
              <a:rPr lang="en-US" dirty="0">
                <a:latin typeface="+mj-lt"/>
              </a:rPr>
              <a:t>"Confirmation of traineeship". This certificate must be filled in by you, the internship and your academy, as well as signed and stamped by the internship and your academy. Send the document to the International </a:t>
            </a:r>
            <a:r>
              <a:rPr lang="en-US" dirty="0" smtClean="0">
                <a:latin typeface="+mj-lt"/>
              </a:rPr>
              <a:t>Office </a:t>
            </a:r>
            <a:r>
              <a:rPr lang="en-US" dirty="0">
                <a:latin typeface="+mj-lt"/>
              </a:rPr>
              <a:t>via e-mail to </a:t>
            </a:r>
            <a:r>
              <a:rPr lang="en-US" dirty="0" smtClean="0">
                <a:latin typeface="+mj-lt"/>
                <a:hlinkClick r:id="rId2"/>
              </a:rPr>
              <a:t>studentcentrum@hig.se</a:t>
            </a:r>
            <a:r>
              <a:rPr lang="en-US" dirty="0" smtClean="0">
                <a:latin typeface="+mj-lt"/>
              </a:rPr>
              <a:t>  </a:t>
            </a:r>
          </a:p>
          <a:p>
            <a:pPr marL="0" indent="0">
              <a:buNone/>
            </a:pPr>
            <a:r>
              <a:rPr lang="en-US" dirty="0" smtClean="0">
                <a:latin typeface="+mj-lt"/>
              </a:rPr>
              <a:t>5. Apply </a:t>
            </a:r>
            <a:r>
              <a:rPr lang="en-US" dirty="0">
                <a:latin typeface="+mj-lt"/>
              </a:rPr>
              <a:t>for a scholarship for Erasmus + internship via our web form. Note that the web form is only completed after the internship is arranged and approved. You will be notified by e-mail if you have been awarded a scholarship for Erasmus + internship or not within a couple of weeks after the last application date.</a:t>
            </a:r>
            <a:endParaRPr lang="sv-SE" dirty="0">
              <a:latin typeface="+mj-lt"/>
            </a:endParaRPr>
          </a:p>
        </p:txBody>
      </p:sp>
    </p:spTree>
    <p:extLst>
      <p:ext uri="{BB962C8B-B14F-4D97-AF65-F5344CB8AC3E}">
        <p14:creationId xmlns:p14="http://schemas.microsoft.com/office/powerpoint/2010/main" val="26775836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348</Words>
  <Application>Microsoft Office PowerPoint</Application>
  <PresentationFormat>Bredbild</PresentationFormat>
  <Paragraphs>58</Paragraphs>
  <Slides>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Calibri Light</vt:lpstr>
      <vt:lpstr>Office-tema</vt:lpstr>
      <vt:lpstr>Erasmus+ Internship</vt:lpstr>
      <vt:lpstr>Why Erasmus+ Internship?</vt:lpstr>
      <vt:lpstr>Who? When? </vt:lpstr>
      <vt:lpstr>Where? How?</vt:lpstr>
      <vt:lpstr>Where can I find an Internship placement?</vt:lpstr>
      <vt:lpstr>Seach for Internship:</vt:lpstr>
      <vt:lpstr>Erasmus+ Internship Scholarship</vt:lpstr>
      <vt:lpstr>Scholarship – How to apply?</vt:lpstr>
      <vt:lpstr>How to apply – step by step</vt:lpstr>
    </vt:vector>
  </TitlesOfParts>
  <Company>Högskolan i Gävle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praktik</dc:title>
  <dc:creator>Elin Anttonen</dc:creator>
  <cp:lastModifiedBy>Anna Hansson</cp:lastModifiedBy>
  <cp:revision>73</cp:revision>
  <dcterms:created xsi:type="dcterms:W3CDTF">2018-02-05T08:43:09Z</dcterms:created>
  <dcterms:modified xsi:type="dcterms:W3CDTF">2019-02-27T09:21:22Z</dcterms:modified>
</cp:coreProperties>
</file>