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530" r:id="rId3"/>
    <p:sldId id="532" r:id="rId4"/>
    <p:sldId id="588" r:id="rId5"/>
    <p:sldId id="533" r:id="rId6"/>
    <p:sldId id="535" r:id="rId7"/>
    <p:sldId id="536" r:id="rId8"/>
    <p:sldId id="537" r:id="rId9"/>
    <p:sldId id="538" r:id="rId10"/>
    <p:sldId id="539" r:id="rId11"/>
    <p:sldId id="540" r:id="rId12"/>
    <p:sldId id="600" r:id="rId13"/>
    <p:sldId id="543" r:id="rId14"/>
    <p:sldId id="544" r:id="rId15"/>
    <p:sldId id="545" r:id="rId16"/>
    <p:sldId id="546" r:id="rId17"/>
    <p:sldId id="547" r:id="rId18"/>
    <p:sldId id="542" r:id="rId19"/>
    <p:sldId id="579" r:id="rId20"/>
    <p:sldId id="593" r:id="rId21"/>
    <p:sldId id="582" r:id="rId22"/>
    <p:sldId id="548" r:id="rId23"/>
    <p:sldId id="567" r:id="rId24"/>
    <p:sldId id="568" r:id="rId25"/>
    <p:sldId id="589" r:id="rId26"/>
    <p:sldId id="591" r:id="rId27"/>
    <p:sldId id="583" r:id="rId28"/>
    <p:sldId id="584" r:id="rId29"/>
    <p:sldId id="592" r:id="rId30"/>
    <p:sldId id="590" r:id="rId31"/>
    <p:sldId id="577" r:id="rId32"/>
    <p:sldId id="558" r:id="rId33"/>
    <p:sldId id="563" r:id="rId34"/>
    <p:sldId id="598" r:id="rId35"/>
    <p:sldId id="599" r:id="rId36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5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1DCCC-4BB2-43F7-8F33-86FB52ED6ED2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07121222-B3A1-4CA3-B787-3555AA6AFC39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v-SE" sz="2400" b="1" noProof="0" dirty="0" smtClean="0">
              <a:solidFill>
                <a:schemeClr val="tx1"/>
              </a:solidFill>
            </a:rPr>
            <a:t>1. </a:t>
          </a:r>
          <a:r>
            <a:rPr lang="sv-SE" sz="2400" b="1" noProof="0" dirty="0" smtClean="0">
              <a:solidFill>
                <a:srgbClr val="008000"/>
              </a:solidFill>
            </a:rPr>
            <a:t>Psykodynamisk teori, anknytning, </a:t>
          </a:r>
          <a:r>
            <a:rPr lang="sv-SE" sz="2400" b="1" noProof="0" dirty="0" err="1" smtClean="0">
              <a:solidFill>
                <a:srgbClr val="008000"/>
              </a:solidFill>
            </a:rPr>
            <a:t>mentalisering</a:t>
          </a:r>
          <a:endParaRPr lang="sv-SE" sz="2400" b="1" noProof="0" dirty="0">
            <a:solidFill>
              <a:srgbClr val="0000FF"/>
            </a:solidFill>
          </a:endParaRPr>
        </a:p>
      </dgm:t>
    </dgm:pt>
    <dgm:pt modelId="{9E785729-2FFB-4327-BB0F-E1455038E754}" type="parTrans" cxnId="{4EC750D3-AF0F-4C1E-8E35-02BF2BED2490}">
      <dgm:prSet/>
      <dgm:spPr/>
      <dgm:t>
        <a:bodyPr/>
        <a:lstStyle/>
        <a:p>
          <a:endParaRPr lang="sv-SE"/>
        </a:p>
      </dgm:t>
    </dgm:pt>
    <dgm:pt modelId="{28589A70-148C-4337-B333-CE2AB4BEF656}" type="sibTrans" cxnId="{4EC750D3-AF0F-4C1E-8E35-02BF2BED2490}">
      <dgm:prSet/>
      <dgm:spPr/>
      <dgm:t>
        <a:bodyPr/>
        <a:lstStyle/>
        <a:p>
          <a:endParaRPr lang="sv-SE"/>
        </a:p>
      </dgm:t>
    </dgm:pt>
    <dgm:pt modelId="{57F1755D-40BF-41E6-B3B0-FA8821254B8E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v-SE" sz="2400" b="1" noProof="0" dirty="0" smtClean="0">
              <a:solidFill>
                <a:srgbClr val="000000"/>
              </a:solidFill>
            </a:rPr>
            <a:t>3. </a:t>
          </a:r>
          <a:r>
            <a:rPr lang="sv-SE" sz="2400" b="1" noProof="0" dirty="0" smtClean="0">
              <a:solidFill>
                <a:srgbClr val="0000FF"/>
              </a:solidFill>
            </a:rPr>
            <a:t>Systemteori, familjesystem, nätverk, social analys</a:t>
          </a:r>
        </a:p>
      </dgm:t>
    </dgm:pt>
    <dgm:pt modelId="{51F564CF-67AC-4581-96C3-F6410E973459}" type="sibTrans" cxnId="{0096A21E-FBE0-4CC7-86A6-A03DF1581EBF}">
      <dgm:prSet/>
      <dgm:spPr/>
      <dgm:t>
        <a:bodyPr/>
        <a:lstStyle/>
        <a:p>
          <a:endParaRPr lang="sv-SE"/>
        </a:p>
      </dgm:t>
    </dgm:pt>
    <dgm:pt modelId="{3BFD03BE-7F4B-4183-945B-CE88DC801C90}" type="parTrans" cxnId="{0096A21E-FBE0-4CC7-86A6-A03DF1581EBF}">
      <dgm:prSet/>
      <dgm:spPr/>
      <dgm:t>
        <a:bodyPr/>
        <a:lstStyle/>
        <a:p>
          <a:endParaRPr lang="sv-SE"/>
        </a:p>
      </dgm:t>
    </dgm:pt>
    <dgm:pt modelId="{5E39B9CB-385E-4F43-AC91-3DAE59B632BC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sv-SE" sz="2400" b="1" noProof="0" dirty="0" smtClean="0">
              <a:solidFill>
                <a:srgbClr val="000000"/>
              </a:solidFill>
            </a:rPr>
            <a:t>2. </a:t>
          </a:r>
          <a:r>
            <a:rPr lang="sv-SE" sz="2400" b="1" noProof="0" dirty="0" smtClean="0">
              <a:solidFill>
                <a:srgbClr val="FF0000"/>
              </a:solidFill>
            </a:rPr>
            <a:t>Kognitiv teori, meta-kognition</a:t>
          </a:r>
        </a:p>
      </dgm:t>
    </dgm:pt>
    <dgm:pt modelId="{3B19568A-0476-47A1-A2BE-006082A46D58}" type="sibTrans" cxnId="{0B11D12F-CB34-4338-9610-073AB06307ED}">
      <dgm:prSet/>
      <dgm:spPr/>
      <dgm:t>
        <a:bodyPr/>
        <a:lstStyle/>
        <a:p>
          <a:endParaRPr lang="sv-SE"/>
        </a:p>
      </dgm:t>
    </dgm:pt>
    <dgm:pt modelId="{84E5B228-6919-449D-A424-B48A116FDA6B}" type="parTrans" cxnId="{0B11D12F-CB34-4338-9610-073AB06307ED}">
      <dgm:prSet/>
      <dgm:spPr/>
      <dgm:t>
        <a:bodyPr/>
        <a:lstStyle/>
        <a:p>
          <a:endParaRPr lang="sv-SE"/>
        </a:p>
      </dgm:t>
    </dgm:pt>
    <dgm:pt modelId="{328B6758-0463-4847-97DB-D80FC6C0FD92}" type="pres">
      <dgm:prSet presAssocID="{0A21DCCC-4BB2-43F7-8F33-86FB52ED6E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D9E133C8-0490-4B28-AB39-9B602B5D7321}" type="pres">
      <dgm:prSet presAssocID="{07121222-B3A1-4CA3-B787-3555AA6AFC39}" presName="circ1" presStyleLbl="vennNode1" presStyleIdx="0" presStyleCnt="3" custScaleX="136670" custLinFactNeighborX="-11556" custLinFactNeighborY="971"/>
      <dgm:spPr/>
      <dgm:t>
        <a:bodyPr/>
        <a:lstStyle/>
        <a:p>
          <a:endParaRPr lang="sv-SE"/>
        </a:p>
      </dgm:t>
    </dgm:pt>
    <dgm:pt modelId="{1E0B53A6-9C2A-4306-83FC-DD2A03E67E84}" type="pres">
      <dgm:prSet presAssocID="{07121222-B3A1-4CA3-B787-3555AA6AFC39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38AA76AC-9C42-47C4-B671-E1D3EC9E71AB}" type="pres">
      <dgm:prSet presAssocID="{5E39B9CB-385E-4F43-AC91-3DAE59B632BC}" presName="circ2" presStyleLbl="vennNode1" presStyleIdx="1" presStyleCnt="3" custScaleX="121583" custLinFactX="-20844" custLinFactNeighborX="-100000" custLinFactNeighborY="-2941"/>
      <dgm:spPr/>
      <dgm:t>
        <a:bodyPr/>
        <a:lstStyle/>
        <a:p>
          <a:endParaRPr lang="sv-SE"/>
        </a:p>
      </dgm:t>
    </dgm:pt>
    <dgm:pt modelId="{B2B23F0E-8CE2-4FDD-9259-A07A4D5B10CB}" type="pres">
      <dgm:prSet presAssocID="{5E39B9CB-385E-4F43-AC91-3DAE59B632B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DE71949A-14A8-4B8D-85C0-1E7B95D0FFB5}" type="pres">
      <dgm:prSet presAssocID="{57F1755D-40BF-41E6-B3B0-FA8821254B8E}" presName="circ3" presStyleLbl="vennNode1" presStyleIdx="2" presStyleCnt="3" custScaleX="127116" custLinFactNeighborX="96400" custLinFactNeighborY="-2941"/>
      <dgm:spPr/>
      <dgm:t>
        <a:bodyPr/>
        <a:lstStyle/>
        <a:p>
          <a:endParaRPr lang="sv-SE"/>
        </a:p>
      </dgm:t>
    </dgm:pt>
    <dgm:pt modelId="{74EA3ECA-E36D-43F4-96C6-F661EF9571B3}" type="pres">
      <dgm:prSet presAssocID="{57F1755D-40BF-41E6-B3B0-FA8821254B8E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93F24522-DCFB-8C41-8AA1-8BA7E6BF9545}" type="presOf" srcId="{07121222-B3A1-4CA3-B787-3555AA6AFC39}" destId="{D9E133C8-0490-4B28-AB39-9B602B5D7321}" srcOrd="0" destOrd="0" presId="urn:microsoft.com/office/officeart/2005/8/layout/venn1"/>
    <dgm:cxn modelId="{940F412D-A4F5-EC4C-A063-D16B2DCCBD8E}" type="presOf" srcId="{5E39B9CB-385E-4F43-AC91-3DAE59B632BC}" destId="{B2B23F0E-8CE2-4FDD-9259-A07A4D5B10CB}" srcOrd="1" destOrd="0" presId="urn:microsoft.com/office/officeart/2005/8/layout/venn1"/>
    <dgm:cxn modelId="{0096A21E-FBE0-4CC7-86A6-A03DF1581EBF}" srcId="{0A21DCCC-4BB2-43F7-8F33-86FB52ED6ED2}" destId="{57F1755D-40BF-41E6-B3B0-FA8821254B8E}" srcOrd="2" destOrd="0" parTransId="{3BFD03BE-7F4B-4183-945B-CE88DC801C90}" sibTransId="{51F564CF-67AC-4581-96C3-F6410E973459}"/>
    <dgm:cxn modelId="{7B29438F-0DFE-C740-B9E2-5F998869FE7C}" type="presOf" srcId="{5E39B9CB-385E-4F43-AC91-3DAE59B632BC}" destId="{38AA76AC-9C42-47C4-B671-E1D3EC9E71AB}" srcOrd="0" destOrd="0" presId="urn:microsoft.com/office/officeart/2005/8/layout/venn1"/>
    <dgm:cxn modelId="{54030E81-72ED-8743-AEFE-2CEC593FD27A}" type="presOf" srcId="{0A21DCCC-4BB2-43F7-8F33-86FB52ED6ED2}" destId="{328B6758-0463-4847-97DB-D80FC6C0FD92}" srcOrd="0" destOrd="0" presId="urn:microsoft.com/office/officeart/2005/8/layout/venn1"/>
    <dgm:cxn modelId="{1E50BFE5-9094-D54B-808C-D559B31C28D5}" type="presOf" srcId="{57F1755D-40BF-41E6-B3B0-FA8821254B8E}" destId="{74EA3ECA-E36D-43F4-96C6-F661EF9571B3}" srcOrd="1" destOrd="0" presId="urn:microsoft.com/office/officeart/2005/8/layout/venn1"/>
    <dgm:cxn modelId="{21D93E49-63EF-DA44-B325-EC60AAAC107E}" type="presOf" srcId="{57F1755D-40BF-41E6-B3B0-FA8821254B8E}" destId="{DE71949A-14A8-4B8D-85C0-1E7B95D0FFB5}" srcOrd="0" destOrd="0" presId="urn:microsoft.com/office/officeart/2005/8/layout/venn1"/>
    <dgm:cxn modelId="{0B11D12F-CB34-4338-9610-073AB06307ED}" srcId="{0A21DCCC-4BB2-43F7-8F33-86FB52ED6ED2}" destId="{5E39B9CB-385E-4F43-AC91-3DAE59B632BC}" srcOrd="1" destOrd="0" parTransId="{84E5B228-6919-449D-A424-B48A116FDA6B}" sibTransId="{3B19568A-0476-47A1-A2BE-006082A46D58}"/>
    <dgm:cxn modelId="{4EC750D3-AF0F-4C1E-8E35-02BF2BED2490}" srcId="{0A21DCCC-4BB2-43F7-8F33-86FB52ED6ED2}" destId="{07121222-B3A1-4CA3-B787-3555AA6AFC39}" srcOrd="0" destOrd="0" parTransId="{9E785729-2FFB-4327-BB0F-E1455038E754}" sibTransId="{28589A70-148C-4337-B333-CE2AB4BEF656}"/>
    <dgm:cxn modelId="{074DC361-4A79-7C48-8DED-BDBC53638663}" type="presOf" srcId="{07121222-B3A1-4CA3-B787-3555AA6AFC39}" destId="{1E0B53A6-9C2A-4306-83FC-DD2A03E67E84}" srcOrd="1" destOrd="0" presId="urn:microsoft.com/office/officeart/2005/8/layout/venn1"/>
    <dgm:cxn modelId="{08F7EA64-65E3-4D44-BEC5-966FC5E23C7C}" type="presParOf" srcId="{328B6758-0463-4847-97DB-D80FC6C0FD92}" destId="{D9E133C8-0490-4B28-AB39-9B602B5D7321}" srcOrd="0" destOrd="0" presId="urn:microsoft.com/office/officeart/2005/8/layout/venn1"/>
    <dgm:cxn modelId="{51CBFE59-C401-7440-8184-56695B7059AA}" type="presParOf" srcId="{328B6758-0463-4847-97DB-D80FC6C0FD92}" destId="{1E0B53A6-9C2A-4306-83FC-DD2A03E67E84}" srcOrd="1" destOrd="0" presId="urn:microsoft.com/office/officeart/2005/8/layout/venn1"/>
    <dgm:cxn modelId="{836CCB12-FBB5-8742-90DD-9ED66B685174}" type="presParOf" srcId="{328B6758-0463-4847-97DB-D80FC6C0FD92}" destId="{38AA76AC-9C42-47C4-B671-E1D3EC9E71AB}" srcOrd="2" destOrd="0" presId="urn:microsoft.com/office/officeart/2005/8/layout/venn1"/>
    <dgm:cxn modelId="{1AC55A01-F781-AC40-9019-518511AC2442}" type="presParOf" srcId="{328B6758-0463-4847-97DB-D80FC6C0FD92}" destId="{B2B23F0E-8CE2-4FDD-9259-A07A4D5B10CB}" srcOrd="3" destOrd="0" presId="urn:microsoft.com/office/officeart/2005/8/layout/venn1"/>
    <dgm:cxn modelId="{5997EB63-EB2E-B243-AF73-D82614139B0C}" type="presParOf" srcId="{328B6758-0463-4847-97DB-D80FC6C0FD92}" destId="{DE71949A-14A8-4B8D-85C0-1E7B95D0FFB5}" srcOrd="4" destOrd="0" presId="urn:microsoft.com/office/officeart/2005/8/layout/venn1"/>
    <dgm:cxn modelId="{EF5FE9D8-C11D-1042-869E-BEDC84205706}" type="presParOf" srcId="{328B6758-0463-4847-97DB-D80FC6C0FD92}" destId="{74EA3ECA-E36D-43F4-96C6-F661EF9571B3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21DCCC-4BB2-43F7-8F33-86FB52ED6ED2}" type="doc">
      <dgm:prSet loTypeId="urn:microsoft.com/office/officeart/2005/8/layout/venn1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v-SE"/>
        </a:p>
      </dgm:t>
    </dgm:pt>
    <dgm:pt modelId="{5E39B9CB-385E-4F43-AC91-3DAE59B632BC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l" rtl="0"/>
          <a:r>
            <a:rPr lang="en-US" sz="2400" b="1" noProof="0" dirty="0" smtClean="0">
              <a:solidFill>
                <a:srgbClr val="000000"/>
              </a:solidFill>
            </a:rPr>
            <a:t>(1) </a:t>
          </a:r>
          <a:r>
            <a:rPr lang="sv-SE" sz="2400" b="1" noProof="0" dirty="0" smtClean="0">
              <a:solidFill>
                <a:srgbClr val="FF0000"/>
              </a:solidFill>
            </a:rPr>
            <a:t>Extern terapeutisk förändring 40%</a:t>
          </a:r>
        </a:p>
        <a:p>
          <a:pPr algn="l" rtl="0"/>
          <a:r>
            <a:rPr lang="sv-SE" sz="2400" b="1" noProof="0" dirty="0" smtClean="0">
              <a:solidFill>
                <a:srgbClr val="0000FF"/>
              </a:solidFill>
            </a:rPr>
            <a:t>(2) </a:t>
          </a:r>
          <a:r>
            <a:rPr lang="sv-SE" sz="2400" b="1" noProof="0" dirty="0" smtClean="0"/>
            <a:t>Gemensamma faktorer, relation, terapeut, klient 30%</a:t>
          </a:r>
        </a:p>
        <a:p>
          <a:pPr algn="l" rtl="0"/>
          <a:r>
            <a:rPr lang="sv-SE" sz="2400" b="1" noProof="0" dirty="0" smtClean="0">
              <a:solidFill>
                <a:srgbClr val="0000FF"/>
              </a:solidFill>
            </a:rPr>
            <a:t>(3) </a:t>
          </a:r>
          <a:r>
            <a:rPr lang="sv-SE" sz="2400" b="1" noProof="0" dirty="0" smtClean="0"/>
            <a:t>Teknik, metod 15%</a:t>
          </a:r>
        </a:p>
        <a:p>
          <a:pPr algn="l" rtl="0"/>
          <a:r>
            <a:rPr lang="sv-SE" sz="2400" b="1" noProof="0" dirty="0" smtClean="0">
              <a:solidFill>
                <a:srgbClr val="0000FF"/>
              </a:solidFill>
            </a:rPr>
            <a:t>(4) </a:t>
          </a:r>
          <a:r>
            <a:rPr lang="sv-SE" sz="2400" b="1" noProof="0" dirty="0" smtClean="0"/>
            <a:t>Placebo effekter 15%</a:t>
          </a:r>
          <a:endParaRPr lang="sv-SE" sz="2400" b="0" noProof="0" dirty="0"/>
        </a:p>
      </dgm:t>
    </dgm:pt>
    <dgm:pt modelId="{84E5B228-6919-449D-A424-B48A116FDA6B}" type="parTrans" cxnId="{0B11D12F-CB34-4338-9610-073AB06307ED}">
      <dgm:prSet/>
      <dgm:spPr/>
      <dgm:t>
        <a:bodyPr/>
        <a:lstStyle/>
        <a:p>
          <a:endParaRPr lang="sv-SE"/>
        </a:p>
      </dgm:t>
    </dgm:pt>
    <dgm:pt modelId="{3B19568A-0476-47A1-A2BE-006082A46D58}" type="sibTrans" cxnId="{0B11D12F-CB34-4338-9610-073AB06307ED}">
      <dgm:prSet/>
      <dgm:spPr/>
      <dgm:t>
        <a:bodyPr/>
        <a:lstStyle/>
        <a:p>
          <a:endParaRPr lang="sv-SE"/>
        </a:p>
      </dgm:t>
    </dgm:pt>
    <dgm:pt modelId="{57F1755D-40BF-41E6-B3B0-FA8821254B8E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algn="r" rtl="0"/>
          <a:r>
            <a:rPr lang="en-US" sz="2400" b="1" noProof="0" dirty="0" smtClean="0">
              <a:solidFill>
                <a:srgbClr val="0000FF"/>
              </a:solidFill>
            </a:rPr>
            <a:t>(1) </a:t>
          </a:r>
          <a:r>
            <a:rPr lang="sv-SE" sz="2400" b="1" noProof="0" dirty="0" smtClean="0"/>
            <a:t>Terapeut 7% </a:t>
          </a:r>
        </a:p>
        <a:p>
          <a:pPr algn="r" rtl="0"/>
          <a:r>
            <a:rPr lang="sv-SE" sz="2400" b="1" noProof="0" dirty="0" smtClean="0">
              <a:solidFill>
                <a:srgbClr val="0000FF"/>
              </a:solidFill>
            </a:rPr>
            <a:t>(2) </a:t>
          </a:r>
          <a:r>
            <a:rPr lang="sv-SE" sz="2400" b="1" noProof="0" dirty="0" smtClean="0"/>
            <a:t>Behandlings-metod 8% </a:t>
          </a:r>
        </a:p>
        <a:p>
          <a:pPr algn="r" rtl="0"/>
          <a:r>
            <a:rPr lang="sv-SE" sz="2400" b="1" noProof="0" dirty="0" smtClean="0">
              <a:solidFill>
                <a:srgbClr val="0000FF"/>
              </a:solidFill>
            </a:rPr>
            <a:t>(3) </a:t>
          </a:r>
          <a:r>
            <a:rPr lang="sv-SE" sz="2400" b="1" noProof="0" dirty="0" smtClean="0"/>
            <a:t>Terapeutisk relation 12%</a:t>
          </a:r>
        </a:p>
        <a:p>
          <a:pPr algn="r" rtl="0"/>
          <a:r>
            <a:rPr lang="sv-SE" sz="2400" b="1" noProof="0" dirty="0" smtClean="0">
              <a:solidFill>
                <a:srgbClr val="0000FF"/>
              </a:solidFill>
            </a:rPr>
            <a:t>(4) </a:t>
          </a:r>
          <a:r>
            <a:rPr lang="sv-SE" sz="2400" b="1" noProof="0" dirty="0" smtClean="0"/>
            <a:t>Klienten 30%</a:t>
          </a:r>
        </a:p>
        <a:p>
          <a:pPr algn="r" rtl="0"/>
          <a:r>
            <a:rPr lang="sv-SE" sz="2400" b="1" noProof="0" dirty="0" smtClean="0">
              <a:solidFill>
                <a:srgbClr val="0000FF"/>
              </a:solidFill>
            </a:rPr>
            <a:t>(5) </a:t>
          </a:r>
          <a:r>
            <a:rPr lang="sv-SE" sz="2400" b="1" noProof="0" dirty="0" smtClean="0"/>
            <a:t>Övrigt 3% </a:t>
          </a:r>
        </a:p>
        <a:p>
          <a:pPr algn="r" rtl="0"/>
          <a:r>
            <a:rPr lang="sv-SE" sz="2400" b="1" noProof="0" dirty="0" smtClean="0">
              <a:solidFill>
                <a:schemeClr val="tx1"/>
              </a:solidFill>
            </a:rPr>
            <a:t>(6) </a:t>
          </a:r>
          <a:r>
            <a:rPr lang="sv-SE" sz="2400" b="1" noProof="0" dirty="0" smtClean="0">
              <a:solidFill>
                <a:srgbClr val="FF0000"/>
              </a:solidFill>
            </a:rPr>
            <a:t>Icke-förklarad varians 40%</a:t>
          </a:r>
        </a:p>
      </dgm:t>
    </dgm:pt>
    <dgm:pt modelId="{51F564CF-67AC-4581-96C3-F6410E973459}" type="sibTrans" cxnId="{0096A21E-FBE0-4CC7-86A6-A03DF1581EBF}">
      <dgm:prSet/>
      <dgm:spPr/>
      <dgm:t>
        <a:bodyPr/>
        <a:lstStyle/>
        <a:p>
          <a:endParaRPr lang="sv-SE"/>
        </a:p>
      </dgm:t>
    </dgm:pt>
    <dgm:pt modelId="{3BFD03BE-7F4B-4183-945B-CE88DC801C90}" type="parTrans" cxnId="{0096A21E-FBE0-4CC7-86A6-A03DF1581EBF}">
      <dgm:prSet/>
      <dgm:spPr/>
      <dgm:t>
        <a:bodyPr/>
        <a:lstStyle/>
        <a:p>
          <a:endParaRPr lang="sv-SE"/>
        </a:p>
      </dgm:t>
    </dgm:pt>
    <dgm:pt modelId="{328B6758-0463-4847-97DB-D80FC6C0FD92}" type="pres">
      <dgm:prSet presAssocID="{0A21DCCC-4BB2-43F7-8F33-86FB52ED6ED2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sv-SE"/>
        </a:p>
      </dgm:t>
    </dgm:pt>
    <dgm:pt modelId="{069D5762-756A-6D42-BC3B-4663F949D1EB}" type="pres">
      <dgm:prSet presAssocID="{5E39B9CB-385E-4F43-AC91-3DAE59B632BC}" presName="circ1" presStyleLbl="vennNode1" presStyleIdx="0" presStyleCnt="2" custScaleX="97707" custScaleY="105975" custLinFactNeighborX="-4606" custLinFactNeighborY="-273"/>
      <dgm:spPr/>
      <dgm:t>
        <a:bodyPr/>
        <a:lstStyle/>
        <a:p>
          <a:endParaRPr lang="sv-SE"/>
        </a:p>
      </dgm:t>
    </dgm:pt>
    <dgm:pt modelId="{94105E33-46BE-B14F-8D90-09E5E619F0E2}" type="pres">
      <dgm:prSet presAssocID="{5E39B9CB-385E-4F43-AC91-3DAE59B632B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  <dgm:pt modelId="{080E9F73-7358-7149-985C-ECF144302A92}" type="pres">
      <dgm:prSet presAssocID="{57F1755D-40BF-41E6-B3B0-FA8821254B8E}" presName="circ2" presStyleLbl="vennNode1" presStyleIdx="1" presStyleCnt="2" custScaleX="104479" custLinFactNeighborX="2222" custLinFactNeighborY="274"/>
      <dgm:spPr/>
      <dgm:t>
        <a:bodyPr/>
        <a:lstStyle/>
        <a:p>
          <a:endParaRPr lang="sv-SE"/>
        </a:p>
      </dgm:t>
    </dgm:pt>
    <dgm:pt modelId="{7B404277-9AAA-4743-A8BC-6F72F39816D7}" type="pres">
      <dgm:prSet presAssocID="{57F1755D-40BF-41E6-B3B0-FA8821254B8E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sv-SE"/>
        </a:p>
      </dgm:t>
    </dgm:pt>
  </dgm:ptLst>
  <dgm:cxnLst>
    <dgm:cxn modelId="{6000809B-5B6E-6E46-A40C-65E98D26526A}" type="presOf" srcId="{5E39B9CB-385E-4F43-AC91-3DAE59B632BC}" destId="{069D5762-756A-6D42-BC3B-4663F949D1EB}" srcOrd="0" destOrd="0" presId="urn:microsoft.com/office/officeart/2005/8/layout/venn1"/>
    <dgm:cxn modelId="{6095D2B6-B097-E344-BE85-7376756A79F6}" type="presOf" srcId="{0A21DCCC-4BB2-43F7-8F33-86FB52ED6ED2}" destId="{328B6758-0463-4847-97DB-D80FC6C0FD92}" srcOrd="0" destOrd="0" presId="urn:microsoft.com/office/officeart/2005/8/layout/venn1"/>
    <dgm:cxn modelId="{DAA67B43-161B-754B-8810-615A23EE5893}" type="presOf" srcId="{57F1755D-40BF-41E6-B3B0-FA8821254B8E}" destId="{080E9F73-7358-7149-985C-ECF144302A92}" srcOrd="0" destOrd="0" presId="urn:microsoft.com/office/officeart/2005/8/layout/venn1"/>
    <dgm:cxn modelId="{AC19965B-2415-734E-A3A4-614FEC2B481E}" type="presOf" srcId="{57F1755D-40BF-41E6-B3B0-FA8821254B8E}" destId="{7B404277-9AAA-4743-A8BC-6F72F39816D7}" srcOrd="1" destOrd="0" presId="urn:microsoft.com/office/officeart/2005/8/layout/venn1"/>
    <dgm:cxn modelId="{0B11D12F-CB34-4338-9610-073AB06307ED}" srcId="{0A21DCCC-4BB2-43F7-8F33-86FB52ED6ED2}" destId="{5E39B9CB-385E-4F43-AC91-3DAE59B632BC}" srcOrd="0" destOrd="0" parTransId="{84E5B228-6919-449D-A424-B48A116FDA6B}" sibTransId="{3B19568A-0476-47A1-A2BE-006082A46D58}"/>
    <dgm:cxn modelId="{960E31CC-8298-0649-9ACA-C451B2B4558B}" type="presOf" srcId="{5E39B9CB-385E-4F43-AC91-3DAE59B632BC}" destId="{94105E33-46BE-B14F-8D90-09E5E619F0E2}" srcOrd="1" destOrd="0" presId="urn:microsoft.com/office/officeart/2005/8/layout/venn1"/>
    <dgm:cxn modelId="{0096A21E-FBE0-4CC7-86A6-A03DF1581EBF}" srcId="{0A21DCCC-4BB2-43F7-8F33-86FB52ED6ED2}" destId="{57F1755D-40BF-41E6-B3B0-FA8821254B8E}" srcOrd="1" destOrd="0" parTransId="{3BFD03BE-7F4B-4183-945B-CE88DC801C90}" sibTransId="{51F564CF-67AC-4581-96C3-F6410E973459}"/>
    <dgm:cxn modelId="{713F2ED0-111B-394C-A1C8-963D972C802C}" type="presParOf" srcId="{328B6758-0463-4847-97DB-D80FC6C0FD92}" destId="{069D5762-756A-6D42-BC3B-4663F949D1EB}" srcOrd="0" destOrd="0" presId="urn:microsoft.com/office/officeart/2005/8/layout/venn1"/>
    <dgm:cxn modelId="{430D9518-4D6D-F346-AE4A-B1A46D15C3A2}" type="presParOf" srcId="{328B6758-0463-4847-97DB-D80FC6C0FD92}" destId="{94105E33-46BE-B14F-8D90-09E5E619F0E2}" srcOrd="1" destOrd="0" presId="urn:microsoft.com/office/officeart/2005/8/layout/venn1"/>
    <dgm:cxn modelId="{39D4B39B-2EBE-4F4D-BE6C-4B49DA81FA98}" type="presParOf" srcId="{328B6758-0463-4847-97DB-D80FC6C0FD92}" destId="{080E9F73-7358-7149-985C-ECF144302A92}" srcOrd="2" destOrd="0" presId="urn:microsoft.com/office/officeart/2005/8/layout/venn1"/>
    <dgm:cxn modelId="{DB5533C2-9E5B-3546-B93E-E0AC51ABEF91}" type="presParOf" srcId="{328B6758-0463-4847-97DB-D80FC6C0FD92}" destId="{7B404277-9AAA-4743-A8BC-6F72F39816D7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E133C8-0490-4B28-AB39-9B602B5D7321}">
      <dsp:nvSpPr>
        <dsp:cNvPr id="0" name=""/>
        <dsp:cNvSpPr/>
      </dsp:nvSpPr>
      <dsp:spPr>
        <a:xfrm>
          <a:off x="2050967" y="152585"/>
          <a:ext cx="3592817" cy="262882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chemeClr val="tx1"/>
              </a:solidFill>
            </a:rPr>
            <a:t>1. </a:t>
          </a:r>
          <a:r>
            <a:rPr lang="sv-SE" sz="2400" b="1" kern="1200" noProof="0" dirty="0" smtClean="0">
              <a:solidFill>
                <a:srgbClr val="008000"/>
              </a:solidFill>
            </a:rPr>
            <a:t>Psykodynamisk teori, anknytning, </a:t>
          </a:r>
          <a:r>
            <a:rPr lang="sv-SE" sz="2400" b="1" kern="1200" noProof="0" dirty="0" err="1" smtClean="0">
              <a:solidFill>
                <a:srgbClr val="008000"/>
              </a:solidFill>
            </a:rPr>
            <a:t>mentalisering</a:t>
          </a:r>
          <a:endParaRPr lang="sv-SE" sz="2400" b="1" kern="1200" noProof="0" dirty="0">
            <a:solidFill>
              <a:srgbClr val="0000FF"/>
            </a:solidFill>
          </a:endParaRPr>
        </a:p>
      </dsp:txBody>
      <dsp:txXfrm>
        <a:off x="2530009" y="612630"/>
        <a:ext cx="2634732" cy="1182971"/>
      </dsp:txXfrm>
    </dsp:sp>
    <dsp:sp modelId="{38AA76AC-9C42-47C4-B671-E1D3EC9E71AB}">
      <dsp:nvSpPr>
        <dsp:cNvPr id="0" name=""/>
        <dsp:cNvSpPr/>
      </dsp:nvSpPr>
      <dsp:spPr>
        <a:xfrm>
          <a:off x="324849" y="1692762"/>
          <a:ext cx="3196206" cy="262882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00"/>
              </a:solidFill>
            </a:rPr>
            <a:t>2. </a:t>
          </a:r>
          <a:r>
            <a:rPr lang="sv-SE" sz="2400" b="1" kern="1200" noProof="0" dirty="0" smtClean="0">
              <a:solidFill>
                <a:srgbClr val="FF0000"/>
              </a:solidFill>
            </a:rPr>
            <a:t>Kognitiv teori, meta-kognition</a:t>
          </a:r>
        </a:p>
      </dsp:txBody>
      <dsp:txXfrm>
        <a:off x="1302355" y="2371876"/>
        <a:ext cx="1917723" cy="1445854"/>
      </dsp:txXfrm>
    </dsp:sp>
    <dsp:sp modelId="{DE71949A-14A8-4B8D-85C0-1E7B95D0FFB5}">
      <dsp:nvSpPr>
        <dsp:cNvPr id="0" name=""/>
        <dsp:cNvSpPr/>
      </dsp:nvSpPr>
      <dsp:spPr>
        <a:xfrm>
          <a:off x="4065954" y="1692762"/>
          <a:ext cx="3341659" cy="2628826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00"/>
              </a:solidFill>
            </a:rPr>
            <a:t>3. </a:t>
          </a:r>
          <a:r>
            <a:rPr lang="sv-SE" sz="2400" b="1" kern="1200" noProof="0" dirty="0" smtClean="0">
              <a:solidFill>
                <a:srgbClr val="0000FF"/>
              </a:solidFill>
            </a:rPr>
            <a:t>Systemteori, familjesystem, nätverk, social analys</a:t>
          </a:r>
        </a:p>
      </dsp:txBody>
      <dsp:txXfrm>
        <a:off x="4380627" y="2371876"/>
        <a:ext cx="2004995" cy="14458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9D5762-756A-6D42-BC3B-4663F949D1EB}">
      <dsp:nvSpPr>
        <dsp:cNvPr id="0" name=""/>
        <dsp:cNvSpPr/>
      </dsp:nvSpPr>
      <dsp:spPr>
        <a:xfrm>
          <a:off x="0" y="-43111"/>
          <a:ext cx="4639733" cy="503234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rgbClr val="000000"/>
              </a:solidFill>
            </a:rPr>
            <a:t>(1) </a:t>
          </a:r>
          <a:r>
            <a:rPr lang="sv-SE" sz="2400" b="1" kern="1200" noProof="0" dirty="0" smtClean="0">
              <a:solidFill>
                <a:srgbClr val="FF0000"/>
              </a:solidFill>
            </a:rPr>
            <a:t>Extern terapeutisk förändring 40%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(2) </a:t>
          </a:r>
          <a:r>
            <a:rPr lang="sv-SE" sz="2400" b="1" kern="1200" noProof="0" dirty="0" smtClean="0"/>
            <a:t>Gemensamma faktorer, relation, terapeut, klient 30%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(3) </a:t>
          </a:r>
          <a:r>
            <a:rPr lang="sv-SE" sz="2400" b="1" kern="1200" noProof="0" dirty="0" smtClean="0"/>
            <a:t>Teknik, metod 15%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(4) </a:t>
          </a:r>
          <a:r>
            <a:rPr lang="sv-SE" sz="2400" b="1" kern="1200" noProof="0" dirty="0" smtClean="0"/>
            <a:t>Placebo effekter 15%</a:t>
          </a:r>
          <a:endParaRPr lang="sv-SE" sz="2400" b="0" kern="1200" noProof="0" dirty="0"/>
        </a:p>
      </dsp:txBody>
      <dsp:txXfrm>
        <a:off x="647890" y="550310"/>
        <a:ext cx="2675161" cy="3845505"/>
      </dsp:txXfrm>
    </dsp:sp>
    <dsp:sp modelId="{080E9F73-7358-7149-985C-ECF144302A92}">
      <dsp:nvSpPr>
        <dsp:cNvPr id="0" name=""/>
        <dsp:cNvSpPr/>
      </dsp:nvSpPr>
      <dsp:spPr>
        <a:xfrm>
          <a:off x="3533714" y="111764"/>
          <a:ext cx="4961310" cy="4748619"/>
        </a:xfrm>
        <a:prstGeom prst="ellipse">
          <a:avLst/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noProof="0" dirty="0" smtClean="0">
              <a:solidFill>
                <a:srgbClr val="0000FF"/>
              </a:solidFill>
            </a:rPr>
            <a:t>(1) </a:t>
          </a:r>
          <a:r>
            <a:rPr lang="sv-SE" sz="2400" b="1" kern="1200" noProof="0" dirty="0" smtClean="0"/>
            <a:t>Terapeut 7% </a:t>
          </a:r>
        </a:p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(2) </a:t>
          </a:r>
          <a:r>
            <a:rPr lang="sv-SE" sz="2400" b="1" kern="1200" noProof="0" dirty="0" smtClean="0"/>
            <a:t>Behandlings-metod 8% </a:t>
          </a:r>
        </a:p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(3) </a:t>
          </a:r>
          <a:r>
            <a:rPr lang="sv-SE" sz="2400" b="1" kern="1200" noProof="0" dirty="0" smtClean="0"/>
            <a:t>Terapeutisk relation 12%</a:t>
          </a:r>
        </a:p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(4) </a:t>
          </a:r>
          <a:r>
            <a:rPr lang="sv-SE" sz="2400" b="1" kern="1200" noProof="0" dirty="0" smtClean="0"/>
            <a:t>Klienten 30%</a:t>
          </a:r>
        </a:p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rgbClr val="0000FF"/>
              </a:solidFill>
            </a:rPr>
            <a:t>(5) </a:t>
          </a:r>
          <a:r>
            <a:rPr lang="sv-SE" sz="2400" b="1" kern="1200" noProof="0" dirty="0" smtClean="0"/>
            <a:t>Övrigt 3% </a:t>
          </a:r>
        </a:p>
        <a:p>
          <a:pPr lvl="0" algn="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SE" sz="2400" b="1" kern="1200" noProof="0" dirty="0" smtClean="0">
              <a:solidFill>
                <a:schemeClr val="tx1"/>
              </a:solidFill>
            </a:rPr>
            <a:t>(6) </a:t>
          </a:r>
          <a:r>
            <a:rPr lang="sv-SE" sz="2400" b="1" kern="1200" noProof="0" dirty="0" smtClean="0">
              <a:solidFill>
                <a:srgbClr val="FF0000"/>
              </a:solidFill>
            </a:rPr>
            <a:t>Icke-förklarad varians 40%</a:t>
          </a:r>
        </a:p>
      </dsp:txBody>
      <dsp:txXfrm>
        <a:off x="4941654" y="671728"/>
        <a:ext cx="2860575" cy="3628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5538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1238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3258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1210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1539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984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8663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38053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6123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495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934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CFCC-00E8-EF4B-9957-0C77287B40D5}" type="datetimeFigureOut">
              <a:rPr lang="sv-SE" smtClean="0"/>
              <a:t>2019-09-18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EC409-103B-2445-9EEC-4D6D6E60739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407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5453" y="177612"/>
            <a:ext cx="8925306" cy="26108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sv-SE" sz="2700" b="1" dirty="0" smtClean="0">
                <a:latin typeface="Times New Roman"/>
                <a:cs typeface="Times New Roman"/>
              </a:rPr>
              <a:t> Högskolan i Gävle - ASK</a:t>
            </a:r>
            <a:r>
              <a:rPr lang="sv-SE" sz="2700" b="1" dirty="0">
                <a:latin typeface="Times New Roman"/>
                <a:cs typeface="Times New Roman"/>
              </a:rPr>
              <a:t/>
            </a:r>
            <a:br>
              <a:rPr lang="sv-SE" sz="2700" b="1" dirty="0">
                <a:latin typeface="Times New Roman"/>
                <a:cs typeface="Times New Roman"/>
              </a:rPr>
            </a:br>
            <a:r>
              <a:rPr lang="sv-SE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Professionella klientmöten, behandling och behandlingsprocesser i socialt arbete</a:t>
            </a:r>
            <a:br>
              <a:rPr lang="sv-SE" sz="36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sv-SE" sz="2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Vad säger forskningen, praktiken, klienterna </a:t>
            </a:r>
            <a:br>
              <a:rPr lang="sv-SE" sz="27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v-SE" sz="2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och </a:t>
            </a:r>
            <a:r>
              <a:rPr lang="sv-SE" sz="2700" dirty="0">
                <a:solidFill>
                  <a:schemeClr val="tx1"/>
                </a:solidFill>
                <a:latin typeface="Times New Roman"/>
                <a:cs typeface="Times New Roman"/>
              </a:rPr>
              <a:t>granskande </a:t>
            </a:r>
            <a:r>
              <a:rPr lang="sv-SE" sz="27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myndigheter? Möjligheter till dialog! </a:t>
            </a:r>
            <a:r>
              <a:rPr lang="sv-SE" sz="2700" dirty="0">
                <a:solidFill>
                  <a:schemeClr val="tx1"/>
                </a:solidFill>
                <a:latin typeface="Times New Roman"/>
                <a:cs typeface="Times New Roman"/>
              </a:rPr>
              <a:t/>
            </a:r>
            <a:br>
              <a:rPr lang="sv-SE" sz="2700" dirty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v-SE" sz="2700" b="1" dirty="0">
                <a:solidFill>
                  <a:srgbClr val="FF0000"/>
                </a:solidFill>
                <a:latin typeface="Times New Roman"/>
                <a:cs typeface="Times New Roman"/>
              </a:rPr>
              <a:t>Var finns utmaningarna och vad kan vi enas om</a:t>
            </a:r>
            <a:r>
              <a:rPr lang="sv-SE" sz="27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?</a:t>
            </a:r>
            <a:endParaRPr lang="sv-SE" sz="27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5453" y="2921700"/>
            <a:ext cx="8925306" cy="356997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Praktikens behov: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Teoretisk-praktisk kompetens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Praktiker: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Behovet av teori, handledning, kollegialt stöd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Klienternas röster: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Önskan att få hjälp via professionella möten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Forskningens röster: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Effekt- och process-analyser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och evidensstöd</a:t>
            </a:r>
            <a:endParaRPr lang="sv-SE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Myndigheternas granskande röster: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SBU – Socialstyrelsen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m.fl.  </a:t>
            </a:r>
          </a:p>
          <a:p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r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iktlinjer, kvalitetssäkring och evidens</a:t>
            </a:r>
            <a:endParaRPr lang="sv-SE" sz="2400" b="1" dirty="0" smtClean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Therese von Braun - Sam Larsson</a:t>
            </a:r>
          </a:p>
          <a:p>
            <a:r>
              <a:rPr lang="sv-SE" sz="2400" b="1" smtClean="0">
                <a:solidFill>
                  <a:srgbClr val="FF0000"/>
                </a:solidFill>
                <a:latin typeface="Times New Roman"/>
                <a:cs typeface="Times New Roman"/>
              </a:rPr>
              <a:t>i samarbete 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med Bo Söderqvist.</a:t>
            </a:r>
            <a:endParaRPr lang="sv-SE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3454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619" y="435146"/>
            <a:ext cx="8818736" cy="98249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600" b="1" dirty="0" smtClean="0">
                <a:latin typeface="Times New Roman"/>
                <a:cs typeface="Times New Roman"/>
              </a:rPr>
              <a:t>Behandlingsforskning 1</a:t>
            </a:r>
            <a:endParaRPr lang="sv-SE" sz="3600" b="1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619" y="1536335"/>
            <a:ext cx="8818736" cy="471556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Förklarad varians för behandlingsutfallet: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xtern terapeutisk förändring: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aktorer kopplat till 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klienten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(såsom jag-styrka, själv-förändring, spontanläkning) och till den 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sociala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omgivningen (tillfälliga sociala händelser, social support), påverkar återhämtningen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oavsett deltagande i terapi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- 40 procent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Gemensamma faktorer</a:t>
            </a:r>
            <a:r>
              <a:rPr lang="sv-SE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: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Terapeutisk relation,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empati, terapeut- och klientfaktorer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- 30 procent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Behandlingsmetod, teknik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– teori och metod,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- 15 procent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Förväntan, placebo-effekter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kognition,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- 15 procent </a:t>
            </a:r>
          </a:p>
          <a:p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(se </a:t>
            </a:r>
            <a:r>
              <a:rPr lang="sv-SE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Wampold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2001).</a:t>
            </a:r>
            <a:endParaRPr lang="sv-SE" sz="2400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61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3142" y="328580"/>
            <a:ext cx="8729928" cy="96797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600" b="1" dirty="0" smtClean="0">
                <a:latin typeface="Times New Roman"/>
                <a:cs typeface="Times New Roman"/>
              </a:rPr>
              <a:t>Behandlingsforskning 2</a:t>
            </a:r>
            <a:endParaRPr lang="sv-SE" sz="3600" b="1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3142" y="1447529"/>
            <a:ext cx="8729928" cy="478661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Börjar med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icke förklarad varians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för utfallet i en psykoterapi som minskar variansen som kan hänföras till terapeutiska faktorer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40 procent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vilket innebär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100-40 = 60 % terapeutiska faktorer: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A.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Klientens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bidrag –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30 procent -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”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K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lienten gör jobbet”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B.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Den terapeutiska relationen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 procent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C.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Terapeutens betydelse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 procent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D. </a:t>
            </a:r>
            <a:r>
              <a:rPr lang="sv-SE" sz="2400" dirty="0">
                <a:solidFill>
                  <a:srgbClr val="FF0000"/>
                </a:solidFill>
                <a:latin typeface="Times New Roman"/>
                <a:cs typeface="Times New Roman"/>
              </a:rPr>
              <a:t>Behandlingsmetoden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 – </a:t>
            </a:r>
            <a:r>
              <a:rPr lang="sv-SE" sz="2400" dirty="0">
                <a:solidFill>
                  <a:srgbClr val="0000FF"/>
                </a:solidFill>
                <a:latin typeface="Times New Roman"/>
                <a:cs typeface="Times New Roman"/>
              </a:rPr>
              <a:t>8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procent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E.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Andra faktorer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– 3 procent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(30+12+7+8+3 = 60 procent)</a:t>
            </a:r>
          </a:p>
          <a:p>
            <a:pPr marL="0" indent="0">
              <a:buNone/>
            </a:pP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sv-SE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Norcross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&amp; Lambert, 2011)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574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665" y="177612"/>
            <a:ext cx="8703284" cy="728203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Utveckling av praktiken</a:t>
            </a:r>
            <a:endParaRPr lang="sv-SE" sz="36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48665" y="1039024"/>
            <a:ext cx="4248723" cy="657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latin typeface="Times New Roman"/>
                <a:cs typeface="Times New Roman"/>
              </a:rPr>
              <a:t>Effekt-utvärdering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48665" y="1829394"/>
            <a:ext cx="4248723" cy="46702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b="1" dirty="0" smtClean="0">
                <a:latin typeface="Times New Roman"/>
                <a:cs typeface="Times New Roman"/>
              </a:rPr>
              <a:t>Före- och efter-metod</a:t>
            </a:r>
          </a:p>
          <a:p>
            <a:r>
              <a:rPr lang="sv-SE" dirty="0" smtClean="0">
                <a:latin typeface="Times New Roman"/>
                <a:cs typeface="Times New Roman"/>
              </a:rPr>
              <a:t>Med kontroll (RCT el. Kvasi)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Teori –&gt; behandlingsmetod </a:t>
            </a:r>
            <a:r>
              <a:rPr lang="sv-SE" dirty="0" smtClean="0">
                <a:latin typeface="Times New Roman"/>
                <a:cs typeface="Times New Roman"/>
              </a:rPr>
              <a:t>utvärderas:		Utfall:</a:t>
            </a:r>
          </a:p>
          <a:p>
            <a:pPr marL="0" indent="0">
              <a:buNone/>
            </a:pPr>
            <a:r>
              <a:rPr lang="sv-SE" dirty="0" smtClean="0">
                <a:latin typeface="Times New Roman"/>
                <a:cs typeface="Times New Roman"/>
              </a:rPr>
              <a:t>	………………………</a:t>
            </a:r>
            <a:r>
              <a:rPr lang="sv-SE" b="1" dirty="0" smtClean="0">
                <a:latin typeface="Times New Roman"/>
                <a:cs typeface="Times New Roman"/>
              </a:rPr>
              <a:t>&gt;</a:t>
            </a:r>
            <a:r>
              <a:rPr lang="sv-SE" dirty="0" smtClean="0">
                <a:latin typeface="Times New Roman"/>
                <a:cs typeface="Times New Roman"/>
              </a:rPr>
              <a:t> 				</a:t>
            </a:r>
            <a:r>
              <a:rPr lang="sv-SE" dirty="0">
                <a:latin typeface="Times New Roman"/>
                <a:cs typeface="Times New Roman"/>
              </a:rPr>
              <a:t>	</a:t>
            </a:r>
            <a:r>
              <a:rPr lang="sv-SE" dirty="0" smtClean="0">
                <a:latin typeface="Times New Roman"/>
                <a:cs typeface="Times New Roman"/>
              </a:rPr>
              <a:t>      - Positivt</a:t>
            </a:r>
          </a:p>
          <a:p>
            <a:pPr marL="0" indent="0">
              <a:buNone/>
            </a:pPr>
            <a:r>
              <a:rPr lang="sv-SE" dirty="0" smtClean="0">
                <a:latin typeface="Times New Roman"/>
                <a:cs typeface="Times New Roman"/>
              </a:rPr>
              <a:t>					- Oförändrat</a:t>
            </a:r>
          </a:p>
          <a:p>
            <a:pPr marL="0" indent="0">
              <a:buNone/>
            </a:pPr>
            <a:r>
              <a:rPr lang="sv-SE" dirty="0" smtClean="0">
                <a:latin typeface="Times New Roman"/>
                <a:cs typeface="Times New Roman"/>
              </a:rPr>
              <a:t>					- Negativt</a:t>
            </a:r>
          </a:p>
          <a:p>
            <a:pPr marL="0" indent="0">
              <a:buNone/>
            </a:pPr>
            <a:r>
              <a:rPr lang="sv-SE" dirty="0" smtClean="0">
                <a:latin typeface="Times New Roman"/>
                <a:cs typeface="Times New Roman"/>
              </a:rPr>
              <a:t>	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Före</a:t>
            </a:r>
            <a:r>
              <a:rPr lang="sv-SE" dirty="0" smtClean="0">
                <a:latin typeface="Times New Roman"/>
                <a:cs typeface="Times New Roman"/>
              </a:rPr>
              <a:t>----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process</a:t>
            </a:r>
            <a:r>
              <a:rPr lang="sv-SE" dirty="0" smtClean="0">
                <a:latin typeface="Times New Roman"/>
                <a:cs typeface="Times New Roman"/>
              </a:rPr>
              <a:t>----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Efter</a:t>
            </a:r>
          </a:p>
          <a:p>
            <a:pPr marL="0" indent="0">
              <a:buNone/>
            </a:pPr>
            <a:r>
              <a:rPr lang="sv-SE" dirty="0" smtClean="0">
                <a:latin typeface="Times New Roman"/>
                <a:cs typeface="Times New Roman"/>
              </a:rPr>
              <a:t>	uppföljning 3-6-12 mån.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039025"/>
            <a:ext cx="4306924" cy="65716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latin typeface="Times New Roman"/>
                <a:cs typeface="Times New Roman"/>
              </a:rPr>
              <a:t>Process-utvärdering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4" y="1829394"/>
            <a:ext cx="4306925" cy="467023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latin typeface="Times New Roman"/>
                <a:cs typeface="Times New Roman"/>
              </a:rPr>
              <a:t>Att förstå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behandlings-processens förlopp </a:t>
            </a:r>
          </a:p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Verksamma mekanismer </a:t>
            </a:r>
            <a:r>
              <a:rPr lang="sv-SE" dirty="0" smtClean="0">
                <a:latin typeface="Times New Roman"/>
                <a:cs typeface="Times New Roman"/>
              </a:rPr>
              <a:t>för ett positivt utfall</a:t>
            </a:r>
          </a:p>
          <a:p>
            <a:pPr marL="0" indent="0">
              <a:buNone/>
            </a:pPr>
            <a:endParaRPr lang="en-US" dirty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Se Shaw &amp; </a:t>
            </a:r>
            <a:r>
              <a:rPr lang="en-US" dirty="0" err="1" smtClean="0">
                <a:latin typeface="Times New Roman"/>
                <a:cs typeface="Times New Roman"/>
              </a:rPr>
              <a:t>Lishman</a:t>
            </a:r>
            <a:r>
              <a:rPr lang="en-US" dirty="0" smtClean="0">
                <a:latin typeface="Times New Roman"/>
                <a:cs typeface="Times New Roman"/>
              </a:rPr>
              <a:t>, 1999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Norcross, 2009</a:t>
            </a:r>
            <a:endParaRPr lang="en-US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437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0073" y="274638"/>
            <a:ext cx="8743335" cy="943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3200" dirty="0" smtClean="0">
                <a:latin typeface="Times New Roman"/>
                <a:cs typeface="Times New Roman"/>
              </a:rPr>
              <a:t>Vad säger </a:t>
            </a:r>
            <a:r>
              <a:rPr lang="sv-SE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klienterna</a:t>
            </a:r>
            <a:r>
              <a:rPr lang="sv-SE" sz="3200" dirty="0" smtClean="0">
                <a:latin typeface="Times New Roman"/>
                <a:cs typeface="Times New Roman"/>
              </a:rPr>
              <a:t> är verksamt </a:t>
            </a:r>
            <a:br>
              <a:rPr lang="sv-SE" sz="3200" dirty="0" smtClean="0">
                <a:latin typeface="Times New Roman"/>
                <a:cs typeface="Times New Roman"/>
              </a:rPr>
            </a:br>
            <a:r>
              <a:rPr lang="sv-SE" sz="3200" dirty="0" smtClean="0">
                <a:latin typeface="Times New Roman"/>
                <a:cs typeface="Times New Roman"/>
              </a:rPr>
              <a:t>i behandling? (Philips et al 2008)</a:t>
            </a:r>
            <a:endParaRPr lang="sv-SE" sz="32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90073" y="1408320"/>
            <a:ext cx="4305727" cy="51494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b="1" dirty="0">
                <a:solidFill>
                  <a:srgbClr val="C0504D"/>
                </a:solidFill>
                <a:latin typeface="Times New Roman"/>
                <a:cs typeface="Times New Roman"/>
              </a:rPr>
              <a:t>K</a:t>
            </a:r>
            <a:r>
              <a:rPr lang="sv-SE" b="1" dirty="0" smtClean="0">
                <a:solidFill>
                  <a:srgbClr val="C0504D"/>
                </a:solidFill>
                <a:latin typeface="Times New Roman"/>
                <a:cs typeface="Times New Roman"/>
              </a:rPr>
              <a:t>lienterna</a:t>
            </a:r>
            <a:r>
              <a:rPr lang="sv-SE" b="1" dirty="0" smtClean="0">
                <a:latin typeface="Times New Roman"/>
                <a:cs typeface="Times New Roman"/>
              </a:rPr>
              <a:t> </a:t>
            </a:r>
            <a:r>
              <a:rPr lang="sv-SE" dirty="0" smtClean="0">
                <a:latin typeface="Times New Roman"/>
                <a:cs typeface="Times New Roman"/>
              </a:rPr>
              <a:t>nämner ofta: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1. </a:t>
            </a:r>
            <a:r>
              <a:rPr lang="sv-SE" dirty="0" smtClean="0">
                <a:latin typeface="Times New Roman"/>
                <a:cs typeface="Times New Roman"/>
              </a:rPr>
              <a:t>Att få uttrycka </a:t>
            </a:r>
            <a:r>
              <a:rPr lang="sv-SE" b="1" dirty="0" smtClean="0">
                <a:latin typeface="Times New Roman"/>
                <a:cs typeface="Times New Roman"/>
              </a:rPr>
              <a:t>sig själv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2. </a:t>
            </a:r>
            <a:r>
              <a:rPr lang="sv-SE" dirty="0" smtClean="0">
                <a:latin typeface="Times New Roman"/>
                <a:cs typeface="Times New Roman"/>
              </a:rPr>
              <a:t>Att uppleva en </a:t>
            </a:r>
            <a:r>
              <a:rPr lang="sv-SE" b="1" dirty="0" smtClean="0">
                <a:latin typeface="Times New Roman"/>
                <a:cs typeface="Times New Roman"/>
              </a:rPr>
              <a:t>stödjande relation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3. </a:t>
            </a:r>
            <a:r>
              <a:rPr lang="sv-SE" dirty="0" smtClean="0">
                <a:latin typeface="Times New Roman"/>
                <a:cs typeface="Times New Roman"/>
              </a:rPr>
              <a:t>Att </a:t>
            </a:r>
            <a:r>
              <a:rPr lang="sv-SE" b="1" dirty="0" smtClean="0">
                <a:latin typeface="Times New Roman"/>
                <a:cs typeface="Times New Roman"/>
              </a:rPr>
              <a:t>nå självförståelse</a:t>
            </a:r>
            <a:r>
              <a:rPr lang="sv-SE" dirty="0" smtClean="0">
                <a:latin typeface="Times New Roman"/>
                <a:cs typeface="Times New Roman"/>
              </a:rPr>
              <a:t>, insikt om sig själv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4. </a:t>
            </a:r>
            <a:r>
              <a:rPr lang="sv-SE" dirty="0" smtClean="0">
                <a:latin typeface="Times New Roman"/>
                <a:cs typeface="Times New Roman"/>
              </a:rPr>
              <a:t>Att (behandlaren upp-manar klienten) använda sig av insikter från behandling i det verkliga livet (</a:t>
            </a:r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träna sig </a:t>
            </a:r>
            <a:r>
              <a:rPr lang="sv-SE" dirty="0" smtClean="0">
                <a:latin typeface="Times New Roman"/>
                <a:cs typeface="Times New Roman"/>
              </a:rPr>
              <a:t>förändra situationen till det bättre)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408320"/>
            <a:ext cx="4285208" cy="51494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sv-SE" b="1" dirty="0" smtClean="0">
                <a:latin typeface="Times New Roman"/>
                <a:cs typeface="Times New Roman"/>
              </a:rPr>
              <a:t>Psykoterapins goda resultat </a:t>
            </a:r>
            <a:r>
              <a:rPr lang="sv-SE" b="1" dirty="0" smtClean="0">
                <a:solidFill>
                  <a:srgbClr val="C0504D"/>
                </a:solidFill>
                <a:latin typeface="Times New Roman"/>
                <a:cs typeface="Times New Roman"/>
              </a:rPr>
              <a:t>enligt klienter: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5. </a:t>
            </a:r>
            <a:r>
              <a:rPr lang="sv-SE" dirty="0" smtClean="0">
                <a:latin typeface="Times New Roman"/>
                <a:cs typeface="Times New Roman"/>
              </a:rPr>
              <a:t>Terapeuten som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person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6. </a:t>
            </a:r>
            <a:r>
              <a:rPr lang="sv-SE" dirty="0" smtClean="0">
                <a:latin typeface="Times New Roman"/>
                <a:cs typeface="Times New Roman"/>
              </a:rPr>
              <a:t>Att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känna sig förstådd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7. </a:t>
            </a:r>
            <a:r>
              <a:rPr lang="sv-SE" dirty="0" smtClean="0">
                <a:latin typeface="Times New Roman"/>
                <a:cs typeface="Times New Roman"/>
              </a:rPr>
              <a:t>Att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prata med någon </a:t>
            </a:r>
            <a:r>
              <a:rPr lang="sv-SE" dirty="0" smtClean="0">
                <a:latin typeface="Times New Roman"/>
                <a:cs typeface="Times New Roman"/>
              </a:rPr>
              <a:t>som är intresserad av klienten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8</a:t>
            </a:r>
            <a:r>
              <a:rPr lang="sv-SE" dirty="0" smtClean="0">
                <a:latin typeface="Times New Roman"/>
                <a:cs typeface="Times New Roman"/>
              </a:rPr>
              <a:t>. Att behandlaren förmedlar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hopp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9.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Att få inleda en relation </a:t>
            </a:r>
            <a:r>
              <a:rPr lang="sv-SE" dirty="0" smtClean="0">
                <a:latin typeface="Times New Roman"/>
                <a:cs typeface="Times New Roman"/>
              </a:rPr>
              <a:t>där problematiska tankar-känslor-situationer </a:t>
            </a:r>
            <a:r>
              <a:rPr lang="sv-SE" dirty="0" smtClean="0">
                <a:solidFill>
                  <a:schemeClr val="tx1"/>
                </a:solidFill>
                <a:latin typeface="Times New Roman"/>
                <a:cs typeface="Times New Roman"/>
              </a:rPr>
              <a:t>delas</a:t>
            </a:r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sv-SE" dirty="0" smtClean="0">
                <a:latin typeface="Times New Roman"/>
                <a:cs typeface="Times New Roman"/>
              </a:rPr>
              <a:t>med behandlaren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9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235" y="274638"/>
            <a:ext cx="8829731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Mer om vad </a:t>
            </a:r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klienterna</a:t>
            </a:r>
            <a:r>
              <a:rPr lang="sv-SE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uppfattar som </a:t>
            </a:r>
            <a:br>
              <a:rPr lang="sv-SE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</a:br>
            <a:r>
              <a:rPr lang="sv-SE" sz="32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hjälpande insatser </a:t>
            </a:r>
            <a:r>
              <a:rPr lang="sv-SE" sz="3200" dirty="0" smtClean="0">
                <a:latin typeface="Times New Roman"/>
                <a:cs typeface="Times New Roman"/>
              </a:rPr>
              <a:t>(Philips et al 2008)</a:t>
            </a:r>
            <a:endParaRPr lang="sv-SE" sz="32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8235" y="1600200"/>
            <a:ext cx="8829731" cy="5026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sv-SE" sz="2800" dirty="0" smtClean="0">
                <a:latin typeface="Times New Roman"/>
                <a:cs typeface="Times New Roman"/>
              </a:rPr>
              <a:t>Att få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prata om sig själv med någon som kan lyssna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lang="sv-SE" sz="2800" dirty="0" smtClean="0">
                <a:latin typeface="Times New Roman"/>
                <a:cs typeface="Times New Roman"/>
              </a:rPr>
              <a:t>Att behandlingen/mötet ger en speciell plats och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 speciell sorts relation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sv-SE" sz="2800" dirty="0" smtClean="0">
                <a:latin typeface="Times New Roman"/>
                <a:cs typeface="Times New Roman"/>
              </a:rPr>
              <a:t>Att klienterna vågar anförtro sina tankar, minnen, upplevelser – nå en relationell erfarenhet</a:t>
            </a:r>
            <a:r>
              <a:rPr lang="sv-SE" sz="2800" b="1" dirty="0" smtClean="0">
                <a:latin typeface="Times New Roman"/>
                <a:cs typeface="Times New Roman"/>
              </a:rPr>
              <a:t>: </a:t>
            </a:r>
            <a:r>
              <a:rPr lang="sv-SE" sz="2800" dirty="0" smtClean="0">
                <a:latin typeface="Times New Roman"/>
                <a:cs typeface="Times New Roman"/>
              </a:rPr>
              <a:t>en bra behandlingsrelation </a:t>
            </a:r>
            <a:r>
              <a:rPr lang="sv-SE" sz="2800" b="1" dirty="0" smtClean="0">
                <a:latin typeface="Times New Roman"/>
                <a:cs typeface="Times New Roman"/>
              </a:rPr>
              <a:t>kan läka tidigare bristfälliga anknytningsrelationer.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ÖKAD INTER-PERSONELL KUNSKAP 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4. </a:t>
            </a:r>
            <a:r>
              <a:rPr lang="sv-SE" sz="2800" dirty="0" smtClean="0">
                <a:latin typeface="Times New Roman"/>
                <a:cs typeface="Times New Roman"/>
              </a:rPr>
              <a:t>Att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utforska sitt liv </a:t>
            </a:r>
            <a:r>
              <a:rPr lang="sv-SE" sz="2800" dirty="0" smtClean="0">
                <a:latin typeface="Times New Roman"/>
                <a:cs typeface="Times New Roman"/>
              </a:rPr>
              <a:t>tillsammans med en behandlare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5. </a:t>
            </a:r>
            <a:r>
              <a:rPr lang="sv-SE" sz="2800" dirty="0" smtClean="0">
                <a:latin typeface="Times New Roman"/>
                <a:cs typeface="Times New Roman"/>
              </a:rPr>
              <a:t>Nå ökat själv-medvetande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ÖKAD INTRA-PERSONELL KOMPETENS </a:t>
            </a:r>
          </a:p>
          <a:p>
            <a:endParaRPr lang="sv-SE" b="1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93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235" y="274638"/>
            <a:ext cx="8829731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Vad säger myndigheterna? </a:t>
            </a:r>
            <a:b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om behandling i socialt arbete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8235" y="1600200"/>
            <a:ext cx="8829731" cy="5026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tt arbeta i enlighet med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vetenskap och beprövad erfarenhet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etydelsen av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kvalitetssäkring och utvärdering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3. Etiskt ansvar mot klienter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att inte ha behandlingar som skadar klienter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Utarbetande av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riktlinjer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för hur socialarbetare kan arbeta inom olika områden (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Socialstyrelsen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ger exempelvis riktlinjer om missbruksbehandling etc.)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SBU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(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tatens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eredning för Medicinsk och Social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tvärdering) Gör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kunskapsöversikter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inom aktuella områden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inom socialt arbete: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Missbruk, ekonomiskt bistånd, äldrevård, funktionshinder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(pågående projekt inom SBU)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924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235" y="274638"/>
            <a:ext cx="8829731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Vad säger </a:t>
            </a:r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forskningen</a:t>
            </a:r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inom socialt arbete?</a:t>
            </a:r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b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sv-SE" sz="32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Utvecklingen av evidens-baserat socialt arbete</a:t>
            </a:r>
            <a:endParaRPr lang="sv-SE" sz="32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8235" y="1600200"/>
            <a:ext cx="8829731" cy="5026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rbeta i enlighet med vetenskap och beprövad erfarenhet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etydelsen av kvalitetssäkring, utvärdering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och evidens: Vem skapar evidensen och utifrån vilka prioriteringar? Makt-frågor!</a:t>
            </a:r>
          </a:p>
          <a:p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Riktlinjernas strategi: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Risken för passivisering av socialarbetare</a:t>
            </a:r>
          </a:p>
          <a:p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B.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Evidensbaserat socialt arbete – Sacketts modell: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Utmaningen för socialarbetare att kunna/hinna med att ta forskningen till klienten</a:t>
            </a:r>
          </a:p>
          <a:p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(Att göra anpassningar – </a:t>
            </a:r>
            <a:r>
              <a:rPr lang="sv-SE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Hasson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et al 2017)</a:t>
            </a:r>
          </a:p>
          <a:p>
            <a:r>
              <a:rPr lang="sv-SE" sz="2400" b="1" dirty="0">
                <a:solidFill>
                  <a:srgbClr val="FF0000"/>
                </a:solidFill>
                <a:latin typeface="Times New Roman"/>
                <a:cs typeface="Times New Roman"/>
              </a:rPr>
              <a:t>C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 tredje väg: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Lokala utvädringar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som görs av socialarbetare i samarbete med forskare (och klienter)</a:t>
            </a:r>
          </a:p>
          <a:p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(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Bergmark et al., 2011; Shaw &amp; </a:t>
            </a:r>
            <a:r>
              <a:rPr lang="sv-SE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Lishman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1999)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0141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8235" y="274638"/>
            <a:ext cx="8829731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Var finns ansatserna till dialoger?</a:t>
            </a:r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b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Forskare-praktiker-klienter skapar kunskap gemensamt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8235" y="1600200"/>
            <a:ext cx="8829731" cy="5026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A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rbeta i enlighet med vetenskap och beprövad erfarenhet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B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etydelsen av kvalitetssäkring och utvärdering</a:t>
            </a:r>
          </a:p>
          <a:p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(att vara pragmatisk – </a:t>
            </a:r>
            <a:r>
              <a:rPr lang="sv-SE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Hasson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et al 2017)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S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amarbets- och kunskapsdialoger i forskning och utvärdering</a:t>
            </a: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Forskare – praktiker – klienter i samarbete om utvärdering av det sociala arbetets praktik</a:t>
            </a:r>
            <a:r>
              <a:rPr lang="sv-SE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(se Shaw &amp; </a:t>
            </a:r>
            <a:r>
              <a:rPr lang="sv-SE" sz="2400" dirty="0" err="1" smtClean="0">
                <a:solidFill>
                  <a:schemeClr val="tx1"/>
                </a:solidFill>
                <a:latin typeface="Times New Roman"/>
                <a:cs typeface="Times New Roman"/>
              </a:rPr>
              <a:t>Lishman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1999/2005)</a:t>
            </a:r>
            <a:endParaRPr lang="sv-SE" sz="2400" dirty="0">
              <a:solidFill>
                <a:schemeClr val="tx1"/>
              </a:solidFill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17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457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8665" y="274638"/>
            <a:ext cx="8676643" cy="11430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Socialt </a:t>
            </a:r>
            <a:r>
              <a:rPr lang="sv-SE" sz="3200" smtClean="0">
                <a:solidFill>
                  <a:srgbClr val="0000FF"/>
                </a:solidFill>
                <a:latin typeface="Times New Roman"/>
                <a:cs typeface="Times New Roman"/>
              </a:rPr>
              <a:t>arbete och helhetssyn </a:t>
            </a: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på sociala problem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48665" y="1600200"/>
            <a:ext cx="8676643" cy="481068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sv-SE" sz="2800" dirty="0" smtClean="0">
                <a:latin typeface="Times New Roman"/>
                <a:cs typeface="Times New Roman"/>
              </a:rPr>
              <a:t>Att beakta </a:t>
            </a:r>
            <a:r>
              <a:rPr lang="sv-SE" sz="2800" b="1" dirty="0">
                <a:latin typeface="Times New Roman"/>
                <a:cs typeface="Times New Roman"/>
              </a:rPr>
              <a:t>k</a:t>
            </a:r>
            <a:r>
              <a:rPr lang="sv-SE" sz="2800" b="1" dirty="0" smtClean="0">
                <a:latin typeface="Times New Roman"/>
                <a:cs typeface="Times New Roman"/>
              </a:rPr>
              <a:t>lientens livshistoria </a:t>
            </a:r>
            <a:r>
              <a:rPr lang="sv-SE" sz="2800" dirty="0" smtClean="0">
                <a:latin typeface="Times New Roman"/>
                <a:cs typeface="Times New Roman"/>
              </a:rPr>
              <a:t>inte bara den aktuella livssituationen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lang="sv-SE" sz="2800" dirty="0" smtClean="0">
                <a:latin typeface="Times New Roman"/>
                <a:cs typeface="Times New Roman"/>
              </a:rPr>
              <a:t>Att se </a:t>
            </a:r>
            <a:r>
              <a:rPr lang="sv-SE" sz="2800" b="1" dirty="0" smtClean="0">
                <a:latin typeface="Times New Roman"/>
                <a:cs typeface="Times New Roman"/>
              </a:rPr>
              <a:t>människans hela situation</a:t>
            </a:r>
            <a:r>
              <a:rPr lang="sv-SE" sz="2800" dirty="0" smtClean="0">
                <a:latin typeface="Times New Roman"/>
                <a:cs typeface="Times New Roman"/>
              </a:rPr>
              <a:t>, inte bara avgränsade problem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sv-SE" sz="2800" dirty="0" smtClean="0">
                <a:latin typeface="Times New Roman"/>
                <a:cs typeface="Times New Roman"/>
              </a:rPr>
              <a:t>Att beakta klientens olika livssektorer inte bara en  begränsad sektor – </a:t>
            </a:r>
            <a:r>
              <a:rPr lang="sv-SE" sz="2800" b="1" dirty="0" smtClean="0">
                <a:latin typeface="Times New Roman"/>
                <a:cs typeface="Times New Roman"/>
              </a:rPr>
              <a:t>holistiskt perspektiv</a:t>
            </a:r>
            <a:endParaRPr lang="sv-SE" sz="2800" b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8567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1910" y="274638"/>
            <a:ext cx="8444890" cy="9868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b="1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syko</a:t>
            </a:r>
            <a:r>
              <a:rPr lang="sv-SE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socialt arbete </a:t>
            </a:r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i praktiken</a:t>
            </a:r>
            <a:endParaRPr lang="sv-SE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41910" y="1399681"/>
            <a:ext cx="4255478" cy="64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INTRA-Personell (Psyko-)</a:t>
            </a:r>
            <a:endParaRPr lang="sv-SE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41910" y="2174874"/>
            <a:ext cx="4255478" cy="446928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dirty="0" smtClean="0">
                <a:latin typeface="Times New Roman"/>
                <a:cs typeface="Times New Roman"/>
              </a:rPr>
              <a:t>Psyket, ”mind”, den intra-personella dialogen,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SJÄLVETS VÄRLD</a:t>
            </a:r>
          </a:p>
          <a:p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dirty="0" smtClean="0">
                <a:latin typeface="Times New Roman"/>
                <a:cs typeface="Times New Roman"/>
              </a:rPr>
              <a:t>Tankar, emotioner, minnen, upplevelser</a:t>
            </a:r>
          </a:p>
          <a:p>
            <a:r>
              <a:rPr lang="sv-SE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Den ”inre” psykiska verkligheten </a:t>
            </a:r>
            <a:r>
              <a:rPr lang="sv-SE" dirty="0" smtClean="0">
                <a:latin typeface="Times New Roman"/>
                <a:cs typeface="Times New Roman"/>
              </a:rPr>
              <a:t>och dess, inre kognitiva dialoger mellan del-jag (”small mind”) – en ”inre” socialpsykologi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399681"/>
            <a:ext cx="4041775" cy="64799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INTER-personell (Social)</a:t>
            </a:r>
            <a:endParaRPr lang="sv-SE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3310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4. </a:t>
            </a:r>
            <a:r>
              <a:rPr lang="sv-SE" dirty="0" smtClean="0">
                <a:latin typeface="Times New Roman"/>
                <a:cs typeface="Times New Roman"/>
              </a:rPr>
              <a:t>Sociala samspel i en  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SOCIAL VÄRLD</a:t>
            </a:r>
          </a:p>
          <a:p>
            <a:r>
              <a:rPr lang="sv-SE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5. </a:t>
            </a:r>
            <a:r>
              <a:rPr lang="sv-SE" dirty="0" smtClean="0">
                <a:latin typeface="Times New Roman"/>
                <a:cs typeface="Times New Roman"/>
              </a:rPr>
              <a:t>Sociala strukturer och samspelet mellan individer</a:t>
            </a:r>
          </a:p>
          <a:p>
            <a:r>
              <a:rPr lang="sv-SE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6. </a:t>
            </a:r>
            <a:r>
              <a:rPr lang="sv-SE" dirty="0" smtClean="0">
                <a:latin typeface="Times New Roman"/>
                <a:cs typeface="Times New Roman"/>
              </a:rPr>
              <a:t>Socialpsykologiska samspel i </a:t>
            </a:r>
            <a:r>
              <a:rPr lang="sv-SE" b="1" dirty="0" smtClean="0">
                <a:solidFill>
                  <a:srgbClr val="008000"/>
                </a:solidFill>
                <a:latin typeface="Times New Roman"/>
                <a:cs typeface="Times New Roman"/>
              </a:rPr>
              <a:t>den ”yttre” sociala verkligheten </a:t>
            </a:r>
            <a:r>
              <a:rPr lang="sv-SE" dirty="0" smtClean="0">
                <a:latin typeface="Times New Roman"/>
                <a:cs typeface="Times New Roman"/>
              </a:rPr>
              <a:t>mellan personer givet vissa sociala och kulturella regler</a:t>
            </a:r>
            <a:endParaRPr lang="sv-SE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590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6571" y="195373"/>
            <a:ext cx="8934188" cy="58611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Några centrala frågor</a:t>
            </a:r>
            <a:endParaRPr lang="sv-SE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6571" y="896936"/>
            <a:ext cx="8934188" cy="56480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1</a:t>
            </a:r>
            <a:r>
              <a:rPr lang="sv-SE" sz="2400" b="1" dirty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sv-SE" sz="2400" dirty="0" smtClean="0">
                <a:latin typeface="Times New Roman"/>
                <a:cs typeface="Times New Roman"/>
              </a:rPr>
              <a:t>Vad innebär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professionella klientmöten </a:t>
            </a:r>
            <a:r>
              <a:rPr lang="sv-SE" sz="2400" dirty="0" smtClean="0">
                <a:latin typeface="Times New Roman"/>
                <a:cs typeface="Times New Roman"/>
              </a:rPr>
              <a:t>i socialt arbete?</a:t>
            </a: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 smtClean="0">
                <a:latin typeface="Times New Roman"/>
                <a:cs typeface="Times New Roman"/>
              </a:rPr>
              <a:t>Hur förstå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behandling och behandlingsmöten </a:t>
            </a:r>
            <a:r>
              <a:rPr lang="sv-SE" sz="2400" dirty="0" smtClean="0">
                <a:latin typeface="Times New Roman"/>
                <a:cs typeface="Times New Roman"/>
              </a:rPr>
              <a:t>i socialt arbete?</a:t>
            </a: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3. </a:t>
            </a:r>
            <a:r>
              <a:rPr lang="sv-SE" sz="2400" dirty="0" smtClean="0">
                <a:latin typeface="Times New Roman"/>
                <a:cs typeface="Times New Roman"/>
              </a:rPr>
              <a:t>Hur utveckla en kreativ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dialog</a:t>
            </a:r>
            <a:r>
              <a:rPr lang="sv-SE" sz="2400" dirty="0" smtClean="0">
                <a:latin typeface="Times New Roman"/>
                <a:cs typeface="Times New Roman"/>
              </a:rPr>
              <a:t> mellan forskning – praktik/er – klienter</a:t>
            </a:r>
            <a:r>
              <a:rPr lang="sv-SE" sz="2400" dirty="0"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latin typeface="Times New Roman"/>
                <a:cs typeface="Times New Roman"/>
              </a:rPr>
              <a:t>- granskande myndigheter? </a:t>
            </a: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4.1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latin typeface="Times New Roman"/>
                <a:cs typeface="Times New Roman"/>
              </a:rPr>
              <a:t>Hur kan socialarbetare utveckla goda professionella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relationer till klienter?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(Inter-personell kompetens) </a:t>
            </a: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4.2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latin typeface="Times New Roman"/>
                <a:cs typeface="Times New Roman"/>
              </a:rPr>
              <a:t>Hur kan arbetsmiljön utformas så att socialarbetare får tid till självreflektion och att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ta hand om sig själva? </a:t>
            </a:r>
            <a:r>
              <a:rPr lang="sv-SE" sz="2400" dirty="0" smtClean="0">
                <a:latin typeface="Times New Roman"/>
                <a:cs typeface="Times New Roman"/>
              </a:rPr>
              <a:t>(</a:t>
            </a:r>
            <a:r>
              <a:rPr lang="sv-SE" sz="2400" b="1" dirty="0" smtClean="0">
                <a:latin typeface="Times New Roman"/>
                <a:cs typeface="Times New Roman"/>
              </a:rPr>
              <a:t>Intra-personell kompetens, relationen privat-professionellt själv)</a:t>
            </a:r>
            <a:endParaRPr lang="sv-SE" sz="2400" dirty="0" smtClean="0">
              <a:latin typeface="Times New Roman"/>
              <a:cs typeface="Times New Roman"/>
            </a:endParaRP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4.3 </a:t>
            </a:r>
            <a:r>
              <a:rPr lang="sv-SE" sz="2400" dirty="0" smtClean="0">
                <a:latin typeface="Times New Roman"/>
                <a:cs typeface="Times New Roman"/>
              </a:rPr>
              <a:t>Vilka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organisatoriska och kunskapsmässiga förutsättningar </a:t>
            </a:r>
            <a:r>
              <a:rPr lang="sv-SE" sz="2400" dirty="0" smtClean="0">
                <a:latin typeface="Times New Roman"/>
                <a:cs typeface="Times New Roman"/>
              </a:rPr>
              <a:t>behövs för professionella klientmöten? </a:t>
            </a:r>
            <a:r>
              <a:rPr lang="sv-SE" sz="2400" dirty="0">
                <a:latin typeface="Times New Roman"/>
                <a:cs typeface="Times New Roman"/>
              </a:rPr>
              <a:t>S</a:t>
            </a:r>
            <a:r>
              <a:rPr lang="sv-SE" sz="2400" dirty="0" smtClean="0">
                <a:latin typeface="Times New Roman"/>
                <a:cs typeface="Times New Roman"/>
              </a:rPr>
              <a:t>ocialt stöd, handledning, evaluering, myndighetsdialog (evidens, riktlinjer för praktiken).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/>
            </a:r>
            <a:b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</a:b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19665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08146" y="107576"/>
            <a:ext cx="8478685" cy="133695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sv-SE" sz="3200" dirty="0" err="1" smtClean="0">
                <a:latin typeface="Times New Roman"/>
                <a:cs typeface="Times New Roman"/>
              </a:rPr>
              <a:t>Kumpferts</a:t>
            </a:r>
            <a:r>
              <a:rPr lang="sv-SE" sz="3200" dirty="0" smtClean="0">
                <a:latin typeface="Times New Roman"/>
                <a:cs typeface="Times New Roman"/>
              </a:rPr>
              <a:t> ”socialekologiska” multi-modell – </a:t>
            </a: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Anknytningens betydelse i praktiken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08146" y="1580595"/>
            <a:ext cx="8478685" cy="507069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sv-SE" sz="2800" dirty="0"/>
              <a:t>	</a:t>
            </a:r>
            <a:endParaRPr lang="sv-SE" sz="2800" dirty="0" smtClean="0"/>
          </a:p>
          <a:p>
            <a:pPr marL="0" indent="0">
              <a:buNone/>
            </a:pPr>
            <a:r>
              <a:rPr lang="sv-SE" sz="2800" dirty="0">
                <a:solidFill>
                  <a:schemeClr val="accent6"/>
                </a:solidFill>
              </a:rPr>
              <a:t>	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Skolmiljön	--------------------- 	Familjemiljön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Självbild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och copingförmåga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Anknytning till </a:t>
            </a:r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skolvärlden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Anknytning till </a:t>
            </a:r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kamratvärlden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Drogbruk</a:t>
            </a:r>
          </a:p>
          <a:p>
            <a:pPr marL="0" indent="0">
              <a:buNone/>
            </a:pP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	</a:t>
            </a:r>
          </a:p>
          <a:p>
            <a:pPr marL="0" indent="0">
              <a:buNone/>
            </a:pPr>
            <a:r>
              <a:rPr lang="sv-SE" sz="2800" dirty="0">
                <a:solidFill>
                  <a:schemeClr val="tx1"/>
                </a:solidFill>
                <a:latin typeface="Times New Roman"/>
                <a:cs typeface="Times New Roman"/>
              </a:rPr>
              <a:t>	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	(Se Lilja &amp; Larsson, 2003: 186)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805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4631" y="274638"/>
            <a:ext cx="8682858" cy="94360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Behov av </a:t>
            </a:r>
            <a:r>
              <a:rPr lang="sv-SE" sz="3600" b="1" dirty="0">
                <a:solidFill>
                  <a:schemeClr val="tx1"/>
                </a:solidFill>
                <a:latin typeface="Times New Roman"/>
                <a:cs typeface="Times New Roman"/>
              </a:rPr>
              <a:t>p</a:t>
            </a:r>
            <a:r>
              <a:rPr lang="sv-SE" sz="36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erspektiv på människan</a:t>
            </a:r>
            <a:endParaRPr lang="sv-SE" sz="36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224631" y="1382401"/>
            <a:ext cx="4272757" cy="5011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latin typeface="Times New Roman"/>
                <a:cs typeface="Times New Roman"/>
              </a:rPr>
              <a:t>Psykologiska dimensioner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24631" y="2021760"/>
            <a:ext cx="4272757" cy="46569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Psykodynamisk teori</a:t>
            </a:r>
          </a:p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Ny-freudianska synsätt </a:t>
            </a:r>
            <a:r>
              <a:rPr lang="sv-SE" dirty="0" smtClean="0">
                <a:latin typeface="Times New Roman"/>
                <a:cs typeface="Times New Roman"/>
              </a:rPr>
              <a:t>– anknytningsteori, objekt-relationsteori, jag-psykologi</a:t>
            </a:r>
          </a:p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Behaviorism</a:t>
            </a:r>
          </a:p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Kognitionspsykologi </a:t>
            </a:r>
            <a:r>
              <a:rPr lang="sv-SE" dirty="0" smtClean="0">
                <a:latin typeface="Times New Roman"/>
                <a:cs typeface="Times New Roman"/>
              </a:rPr>
              <a:t>och sociala inlärningsteorier</a:t>
            </a:r>
          </a:p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5. </a:t>
            </a:r>
            <a:r>
              <a:rPr lang="sv-SE" dirty="0" smtClean="0">
                <a:latin typeface="Times New Roman"/>
                <a:cs typeface="Times New Roman"/>
              </a:rPr>
              <a:t>Humanistiska och existentialistiska perspektiv</a:t>
            </a:r>
          </a:p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6. 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Psykologisk socialpsykologi</a:t>
            </a:r>
          </a:p>
          <a:p>
            <a:endParaRPr lang="sv-SE" dirty="0" smtClean="0"/>
          </a:p>
          <a:p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382401"/>
            <a:ext cx="4262464" cy="5011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latin typeface="Times New Roman"/>
                <a:cs typeface="Times New Roman"/>
              </a:rPr>
              <a:t>Sociala dimensioner</a:t>
            </a:r>
            <a:endParaRPr lang="sv-SE" dirty="0">
              <a:latin typeface="Times New Roman"/>
              <a:cs typeface="Times New Roman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021760"/>
            <a:ext cx="4262464" cy="46569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>
                <a:solidFill>
                  <a:srgbClr val="FF0000"/>
                </a:solidFill>
                <a:latin typeface="Times New Roman"/>
                <a:cs typeface="Times New Roman"/>
              </a:rPr>
              <a:t>7</a:t>
            </a:r>
            <a:r>
              <a:rPr lang="sv-SE" dirty="0" smtClean="0">
                <a:latin typeface="Times New Roman"/>
                <a:cs typeface="Times New Roman"/>
              </a:rPr>
              <a:t>.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Systemteori</a:t>
            </a:r>
          </a:p>
          <a:p>
            <a:r>
              <a:rPr lang="sv-SE" dirty="0">
                <a:solidFill>
                  <a:srgbClr val="FF0000"/>
                </a:solidFill>
                <a:latin typeface="Times New Roman"/>
                <a:cs typeface="Times New Roman"/>
              </a:rPr>
              <a:t>8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sv-SE" dirty="0" smtClean="0">
                <a:latin typeface="Times New Roman"/>
                <a:cs typeface="Times New Roman"/>
              </a:rPr>
              <a:t>Familjer och familjesystem</a:t>
            </a:r>
          </a:p>
          <a:p>
            <a:r>
              <a:rPr lang="sv-SE" dirty="0">
                <a:solidFill>
                  <a:srgbClr val="FF0000"/>
                </a:solidFill>
                <a:latin typeface="Times New Roman"/>
                <a:cs typeface="Times New Roman"/>
              </a:rPr>
              <a:t>9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Feministiska perspektiv</a:t>
            </a:r>
          </a:p>
          <a:p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10.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Sociologisk och </a:t>
            </a:r>
            <a:r>
              <a:rPr lang="sv-SE" dirty="0">
                <a:solidFill>
                  <a:srgbClr val="0000FF"/>
                </a:solidFill>
                <a:latin typeface="Times New Roman"/>
                <a:cs typeface="Times New Roman"/>
              </a:rPr>
              <a:t>s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ocial teori </a:t>
            </a:r>
            <a:r>
              <a:rPr lang="sv-SE" dirty="0">
                <a:solidFill>
                  <a:srgbClr val="0000FF"/>
                </a:solidFill>
                <a:latin typeface="Times New Roman"/>
                <a:cs typeface="Times New Roman"/>
              </a:rPr>
              <a:t>o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ch analys </a:t>
            </a:r>
            <a:r>
              <a:rPr lang="sv-SE" dirty="0" smtClean="0">
                <a:latin typeface="Times New Roman"/>
                <a:cs typeface="Times New Roman"/>
              </a:rPr>
              <a:t>(</a:t>
            </a:r>
            <a:r>
              <a:rPr lang="sv-SE" dirty="0" err="1" smtClean="0">
                <a:latin typeface="Times New Roman"/>
                <a:cs typeface="Times New Roman"/>
              </a:rPr>
              <a:t>Tew</a:t>
            </a:r>
            <a:r>
              <a:rPr lang="sv-SE" dirty="0" smtClean="0">
                <a:latin typeface="Times New Roman"/>
                <a:cs typeface="Times New Roman"/>
              </a:rPr>
              <a:t> et al 2012)</a:t>
            </a:r>
          </a:p>
          <a:p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11. </a:t>
            </a:r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Socialkonstruktivism och </a:t>
            </a:r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sociologisk socialpsykologi</a:t>
            </a:r>
          </a:p>
          <a:p>
            <a:r>
              <a:rPr lang="sv-SE" dirty="0" smtClean="0">
                <a:solidFill>
                  <a:srgbClr val="FF0000"/>
                </a:solidFill>
                <a:latin typeface="Times New Roman"/>
                <a:cs typeface="Times New Roman"/>
              </a:rPr>
              <a:t>12. </a:t>
            </a:r>
            <a:r>
              <a:rPr lang="sv-SE" dirty="0" err="1" smtClean="0">
                <a:latin typeface="Times New Roman"/>
                <a:cs typeface="Times New Roman"/>
              </a:rPr>
              <a:t>Intersektionalitet</a:t>
            </a:r>
            <a:r>
              <a:rPr lang="sv-SE" dirty="0" smtClean="0">
                <a:latin typeface="Times New Roman"/>
                <a:cs typeface="Times New Roman"/>
              </a:rPr>
              <a:t>, klass, genus-kön, etnicitet, etc.  </a:t>
            </a:r>
          </a:p>
        </p:txBody>
      </p:sp>
    </p:spTree>
    <p:extLst>
      <p:ext uri="{BB962C8B-B14F-4D97-AF65-F5344CB8AC3E}">
        <p14:creationId xmlns:p14="http://schemas.microsoft.com/office/powerpoint/2010/main" val="18372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77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Om behandling och behandlingsprocesser</a:t>
            </a:r>
            <a:endParaRPr lang="sv-SE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45590"/>
            <a:ext cx="8229600" cy="5399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sv-SE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Hur kan vi analysera behandling och behandlingsprocesser i socialt arbete?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Vad är det som är läkande i en behandlingsprocess?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Vilka verksamma mekanismer finns det?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Vad behöver behandlaren eller socialarbetaren kunna för att hjälpa klienter? Att utveckla en professionell identitet som socialarbetare</a:t>
            </a:r>
          </a:p>
          <a:p>
            <a:pPr marL="0" indent="0">
              <a:buNone/>
            </a:pPr>
            <a:endParaRPr lang="sv-SE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 von Braun, 2018)</a:t>
            </a: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468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77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Om behandling och behandlingsprocesser</a:t>
            </a:r>
            <a:endParaRPr lang="sv-SE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45590"/>
            <a:ext cx="8229600" cy="5399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sv-SE" sz="2800" b="1" dirty="0">
                <a:solidFill>
                  <a:srgbClr val="FF0000"/>
                </a:solidFill>
                <a:latin typeface="Times New Roman"/>
                <a:cs typeface="Times New Roman"/>
              </a:rPr>
              <a:t>. 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Hur kan vi analysera behandling och behandlingsprocesser i socialt arbete?</a:t>
            </a:r>
          </a:p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Vad är det som är läkande i en behandlingsprocess?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Vilka verksamma mekanismer finns det?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Den hjälpande professionella behandlingsrelationen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Undersökande förhållningssätt, </a:t>
            </a:r>
            <a:r>
              <a:rPr lang="sv-SE" sz="2800" dirty="0" err="1" smtClean="0">
                <a:solidFill>
                  <a:srgbClr val="000000"/>
                </a:solidFill>
                <a:latin typeface="Times New Roman"/>
                <a:cs typeface="Times New Roman"/>
              </a:rPr>
              <a:t>mentalisering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, metakognition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Stärka klientens inre arbetsmodeller och jag-system</a:t>
            </a:r>
          </a:p>
          <a:p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Stärka klientens sociala nätverk – socialt stödsystem</a:t>
            </a:r>
            <a:endParaRPr lang="sv-SE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 von Braun, 2018)</a:t>
            </a: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3774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Om behandling och behandlingsprocesser</a:t>
            </a:r>
            <a:endParaRPr lang="sv-SE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145590"/>
            <a:ext cx="8229600" cy="53993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sv-SE" sz="28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Vad behöver behandlaren eller socialarbetaren kunna för att hjälpa klienter? Att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utveckla en professionell identitet</a:t>
            </a:r>
          </a:p>
          <a:p>
            <a:pPr marL="0" indent="0">
              <a:buNone/>
            </a:pPr>
            <a:endParaRPr lang="sv-SE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sv-SE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sv-SE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sv-SE" sz="24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sv-SE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sv-SE" sz="2400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Se von Braun, 2018)</a:t>
            </a:r>
            <a:endParaRPr lang="sv-SE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2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928992" cy="10801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Verksamma mekanismer i behandling</a:t>
            </a:r>
            <a:endParaRPr lang="sv-SE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dirty="0" smtClean="0">
                <a:latin typeface="Times New Roman"/>
                <a:cs typeface="Times New Roman"/>
              </a:rPr>
              <a:t>Klienten internaliserar behandlaren och behandlingsrelationen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 smtClean="0">
                <a:latin typeface="Times New Roman"/>
                <a:cs typeface="Times New Roman"/>
              </a:rPr>
              <a:t>Klienten berättar sitt eget narrativ/sin livsberättelse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sz="2400" dirty="0" smtClean="0">
                <a:latin typeface="Times New Roman"/>
                <a:cs typeface="Times New Roman"/>
              </a:rPr>
              <a:t>Klientens ökade </a:t>
            </a:r>
            <a:r>
              <a:rPr lang="sv-SE" sz="2400" dirty="0" err="1" smtClean="0">
                <a:latin typeface="Times New Roman"/>
                <a:cs typeface="Times New Roman"/>
              </a:rPr>
              <a:t>mentaliserande</a:t>
            </a:r>
            <a:r>
              <a:rPr lang="sv-SE" sz="2400" dirty="0" smtClean="0">
                <a:latin typeface="Times New Roman"/>
                <a:cs typeface="Times New Roman"/>
              </a:rPr>
              <a:t>/meta-kognitiva förmåga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</a:t>
            </a:r>
            <a:r>
              <a:rPr lang="sv-SE" sz="2400" dirty="0" smtClean="0">
                <a:latin typeface="Times New Roman"/>
                <a:cs typeface="Times New Roman"/>
              </a:rPr>
              <a:t>Klientens ökade självkännedom genom metakognition</a:t>
            </a:r>
          </a:p>
          <a:p>
            <a:pPr>
              <a:lnSpc>
                <a:spcPct val="140000"/>
              </a:lnSpc>
              <a:spcBef>
                <a:spcPts val="0"/>
              </a:spcBef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5. </a:t>
            </a:r>
            <a:r>
              <a:rPr lang="sv-SE" sz="2400" dirty="0" err="1" smtClean="0">
                <a:latin typeface="Times New Roman"/>
                <a:cs typeface="Times New Roman"/>
              </a:rPr>
              <a:t>Psykoedukation</a:t>
            </a:r>
            <a:endParaRPr lang="sv-SE" sz="2400" dirty="0" smtClean="0">
              <a:latin typeface="Times New Roman"/>
              <a:cs typeface="Times New Roman"/>
            </a:endParaRPr>
          </a:p>
          <a:p>
            <a:pPr>
              <a:lnSpc>
                <a:spcPct val="140000"/>
              </a:lnSpc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6.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Stärkande av 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klientens inre arbetsmodeller och jag-system</a:t>
            </a:r>
          </a:p>
          <a:p>
            <a:pPr>
              <a:lnSpc>
                <a:spcPct val="140000"/>
              </a:lnSpc>
            </a:pP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7.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Stärkande av 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klientens sociala nätverk – socialt stödsystem</a:t>
            </a:r>
          </a:p>
          <a:p>
            <a:pPr>
              <a:lnSpc>
                <a:spcPct val="140000"/>
              </a:lnSpc>
            </a:pPr>
            <a:r>
              <a:rPr lang="sv-SE" sz="2400" dirty="0">
                <a:solidFill>
                  <a:srgbClr val="0000FF"/>
                </a:solidFill>
                <a:latin typeface="Times New Roman"/>
                <a:cs typeface="Times New Roman"/>
              </a:rPr>
              <a:t>(Se von Braun, 2018)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v-SE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50042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Kognitiv psykologi: </a:t>
            </a:r>
            <a:b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</a:br>
            <a:r>
              <a:rPr lang="sv-SE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Det mångdimensionella jaget</a:t>
            </a:r>
            <a:endParaRPr lang="sv-SE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1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latin typeface="Times New Roman"/>
                <a:cs typeface="Times New Roman"/>
              </a:rPr>
              <a:t>Kognitiva psykologer</a:t>
            </a:r>
            <a:r>
              <a:rPr lang="sv-SE" sz="2400" dirty="0" smtClean="0">
                <a:latin typeface="Times New Roman"/>
                <a:cs typeface="Times New Roman"/>
              </a:rPr>
              <a:t> menar att vi har en hel familj </a:t>
            </a:r>
            <a:r>
              <a:rPr lang="sv-SE" sz="2400" b="1" dirty="0" smtClean="0">
                <a:latin typeface="Times New Roman"/>
                <a:cs typeface="Times New Roman"/>
              </a:rPr>
              <a:t>av olika självbilder som binds samman av ett kärnsjälv: </a:t>
            </a:r>
          </a:p>
          <a:p>
            <a:pPr marL="0" indent="0">
              <a:buNone/>
            </a:pP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familjesjälv, 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arbetssjälv, 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socialt själv, </a:t>
            </a:r>
          </a:p>
          <a:p>
            <a:pPr marL="0" indent="0">
              <a:buNone/>
            </a:pPr>
            <a: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	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		ensamsjälv osv.</a:t>
            </a:r>
          </a:p>
          <a:p>
            <a:r>
              <a:rPr lang="sv-SE" sz="2400" b="1" dirty="0" smtClean="0">
                <a:latin typeface="Times New Roman"/>
                <a:cs typeface="Times New Roman"/>
              </a:rPr>
              <a:t>Psykodynamiska psykologer</a:t>
            </a:r>
            <a:r>
              <a:rPr lang="sv-SE" sz="2400" dirty="0" smtClean="0">
                <a:latin typeface="Times New Roman"/>
                <a:cs typeface="Times New Roman"/>
              </a:rPr>
              <a:t> menar att vi har många olika självrepresentationer, medvetna och omedvetna</a:t>
            </a:r>
          </a:p>
          <a:p>
            <a:r>
              <a:rPr lang="sv-SE" sz="2400" dirty="0" smtClean="0">
                <a:latin typeface="Times New Roman"/>
                <a:cs typeface="Times New Roman"/>
              </a:rPr>
              <a:t>Brister på sammanhållet kärnsjälv kan ge identitetsproblem</a:t>
            </a:r>
            <a:endParaRPr lang="sv-SE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6960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6421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Hur </a:t>
            </a:r>
            <a:r>
              <a:rPr lang="sv-SE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individens jag </a:t>
            </a:r>
            <a:r>
              <a:rPr lang="sv-SE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utvecklas via </a:t>
            </a:r>
            <a:r>
              <a:rPr lang="sv-SE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internaliseringar</a:t>
            </a:r>
            <a:r>
              <a:rPr lang="sv-SE" sz="28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av ”de andra” som individen interagerar med i sociala system</a:t>
            </a:r>
            <a:endParaRPr lang="sv-SE" sz="28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7080" y="2132856"/>
            <a:ext cx="9721080" cy="42484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14672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12968" cy="16421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Behandlingen</a:t>
            </a:r>
            <a:r>
              <a:rPr lang="sv-S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kan ge en </a:t>
            </a:r>
            <a:r>
              <a:rPr lang="sv-SE" sz="28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ny anknytningsrelation </a:t>
            </a:r>
            <a:r>
              <a:rPr lang="sv-SE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 kan läka en tidigare negativ identitetsupplevelse</a:t>
            </a:r>
            <a:endParaRPr lang="sv-SE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0568" y="2132856"/>
            <a:ext cx="9793088" cy="43204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667787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617" y="274638"/>
            <a:ext cx="8818737" cy="103080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v-SE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Anknytningsteori: </a:t>
            </a:r>
            <a:endParaRPr lang="sv-SE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617" y="1429768"/>
            <a:ext cx="8818737" cy="50086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800" dirty="0" smtClean="0">
                <a:latin typeface="Times New Roman"/>
                <a:cs typeface="Times New Roman"/>
              </a:rPr>
              <a:t>Anknytningsteori (</a:t>
            </a:r>
            <a:r>
              <a:rPr lang="sv-SE" sz="2800" dirty="0" err="1" smtClean="0">
                <a:latin typeface="Times New Roman"/>
                <a:cs typeface="Times New Roman"/>
              </a:rPr>
              <a:t>Bowlby</a:t>
            </a:r>
            <a:r>
              <a:rPr lang="sv-SE" sz="2800" dirty="0" smtClean="0">
                <a:latin typeface="Times New Roman"/>
                <a:cs typeface="Times New Roman"/>
              </a:rPr>
              <a:t>) en utvidgning av det psykodynamiska perspektivet</a:t>
            </a:r>
          </a:p>
          <a:p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800" dirty="0" smtClean="0">
                <a:latin typeface="Times New Roman"/>
                <a:cs typeface="Times New Roman"/>
              </a:rPr>
              <a:t>Anknytningsteorin och kopplingen mellan </a:t>
            </a:r>
            <a:r>
              <a:rPr lang="sv-SE" sz="2800" b="1" dirty="0" smtClean="0">
                <a:latin typeface="Times New Roman"/>
                <a:cs typeface="Times New Roman"/>
              </a:rPr>
              <a:t>den sociala ”yttre” och psykologiska ”inre” verkligheten</a:t>
            </a:r>
          </a:p>
          <a:p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sz="2800" dirty="0" smtClean="0">
                <a:latin typeface="Times New Roman"/>
                <a:cs typeface="Times New Roman"/>
              </a:rPr>
              <a:t>Vi uppfattar </a:t>
            </a:r>
            <a:r>
              <a:rPr lang="sv-SE" sz="2800" b="1" dirty="0" smtClean="0">
                <a:latin typeface="Times New Roman"/>
                <a:cs typeface="Times New Roman"/>
              </a:rPr>
              <a:t>oss själva </a:t>
            </a:r>
            <a:r>
              <a:rPr lang="sv-SE" sz="2800" dirty="0" smtClean="0">
                <a:latin typeface="Times New Roman"/>
                <a:cs typeface="Times New Roman"/>
              </a:rPr>
              <a:t>som vi upplever att </a:t>
            </a:r>
            <a:r>
              <a:rPr lang="sv-SE" sz="2800" b="1" dirty="0" smtClean="0">
                <a:latin typeface="Times New Roman"/>
                <a:cs typeface="Times New Roman"/>
              </a:rPr>
              <a:t>andra</a:t>
            </a:r>
            <a:r>
              <a:rPr lang="sv-SE" sz="2800" dirty="0" smtClean="0">
                <a:latin typeface="Times New Roman"/>
                <a:cs typeface="Times New Roman"/>
              </a:rPr>
              <a:t> ser på oss själva – </a:t>
            </a:r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psykosocial koppling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mellan den psykiska och sociala världen</a:t>
            </a:r>
            <a:r>
              <a:rPr lang="sv-SE" sz="2800" dirty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– </a:t>
            </a:r>
            <a:r>
              <a:rPr lang="sv-SE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utveckling av inre arbetsmodeller och en utvecklad identitet</a:t>
            </a:r>
          </a:p>
          <a:p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</a:t>
            </a:r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Likheterna mellan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anknytningsteori och sociologiska teorier (</a:t>
            </a:r>
            <a:r>
              <a:rPr lang="sv-SE" sz="28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Cooley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och spegeljaget)</a:t>
            </a:r>
            <a:endParaRPr lang="sv-SE" sz="28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2211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13143" y="274638"/>
            <a:ext cx="8703284" cy="97751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Intra</a:t>
            </a:r>
            <a:r>
              <a:rPr lang="sv-SE" sz="3600" dirty="0" smtClean="0">
                <a:latin typeface="Times New Roman"/>
                <a:cs typeface="Times New Roman"/>
              </a:rPr>
              <a:t>-personellt och</a:t>
            </a:r>
            <a:r>
              <a:rPr lang="sv-SE" sz="36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inter</a:t>
            </a:r>
            <a:r>
              <a:rPr lang="sv-SE" sz="3600" dirty="0" smtClean="0">
                <a:latin typeface="Times New Roman"/>
                <a:cs typeface="Times New Roman"/>
              </a:rPr>
              <a:t>-personellt fokus</a:t>
            </a:r>
            <a:endParaRPr lang="sv-SE" sz="36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13143" y="1412006"/>
            <a:ext cx="8703284" cy="504414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Hennessey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(2011) </a:t>
            </a:r>
            <a:r>
              <a:rPr lang="sv-SE" sz="2400" dirty="0" smtClean="0">
                <a:latin typeface="Times New Roman"/>
                <a:cs typeface="Times New Roman"/>
              </a:rPr>
              <a:t>diskuterar </a:t>
            </a:r>
            <a:r>
              <a:rPr lang="sv-SE" sz="2400" b="1" dirty="0" smtClean="0">
                <a:latin typeface="Times New Roman"/>
                <a:cs typeface="Times New Roman"/>
              </a:rPr>
              <a:t>betydelsen av relations-kompetens inom praktiskt (psyko)socialt arbete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dirty="0" smtClean="0">
                <a:latin typeface="Times New Roman"/>
                <a:cs typeface="Times New Roman"/>
              </a:rPr>
              <a:t>Vad betyder förmågan att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relatera till sig själv </a:t>
            </a:r>
            <a:r>
              <a:rPr lang="sv-SE" sz="2400" dirty="0" smtClean="0">
                <a:latin typeface="Times New Roman"/>
                <a:cs typeface="Times New Roman"/>
              </a:rPr>
              <a:t>– </a:t>
            </a:r>
            <a:r>
              <a:rPr lang="sv-SE" sz="2400" b="1" dirty="0" smtClean="0">
                <a:latin typeface="Times New Roman"/>
                <a:cs typeface="Times New Roman"/>
              </a:rPr>
              <a:t>intra-personell kompetens – i praktiskt psykosocialt arbete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 smtClean="0">
                <a:latin typeface="Times New Roman"/>
                <a:cs typeface="Times New Roman"/>
              </a:rPr>
              <a:t>Vad betyder förmågan att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relatera till andra </a:t>
            </a:r>
            <a:r>
              <a:rPr lang="sv-SE" sz="2400" dirty="0" smtClean="0">
                <a:latin typeface="Times New Roman"/>
                <a:cs typeface="Times New Roman"/>
              </a:rPr>
              <a:t>– </a:t>
            </a:r>
            <a:r>
              <a:rPr lang="sv-SE" sz="2400" b="1" dirty="0" smtClean="0">
                <a:latin typeface="Times New Roman"/>
                <a:cs typeface="Times New Roman"/>
              </a:rPr>
              <a:t>inter-personell kompetens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sv-SE" sz="2400" dirty="0" smtClean="0">
                <a:latin typeface="Times New Roman"/>
                <a:cs typeface="Times New Roman"/>
              </a:rPr>
              <a:t>. Och kunna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kombinera</a:t>
            </a:r>
            <a:r>
              <a:rPr lang="sv-SE" sz="2400" dirty="0" smtClean="0">
                <a:latin typeface="Times New Roman"/>
                <a:cs typeface="Times New Roman"/>
              </a:rPr>
              <a:t> förmågan att relatera till sig själv/andra?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</a:t>
            </a:r>
            <a:r>
              <a:rPr lang="sv-SE" sz="2400" b="1" dirty="0" smtClean="0">
                <a:latin typeface="Times New Roman"/>
                <a:cs typeface="Times New Roman"/>
              </a:rPr>
              <a:t>Tillämpning:</a:t>
            </a:r>
            <a:r>
              <a:rPr lang="sv-SE" sz="2400" dirty="0" smtClean="0">
                <a:latin typeface="Times New Roman"/>
                <a:cs typeface="Times New Roman"/>
              </a:rPr>
              <a:t> Hur kan vi göra en meningsfull intra-personell och interpersonell analys i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möten med klienter</a:t>
            </a:r>
            <a:r>
              <a:rPr lang="sv-SE" sz="2400" dirty="0" smtClean="0">
                <a:latin typeface="Times New Roman"/>
                <a:cs typeface="Times New Roman"/>
              </a:rPr>
              <a:t>?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5. </a:t>
            </a:r>
            <a:r>
              <a:rPr lang="sv-SE" sz="2400" b="1" dirty="0" smtClean="0">
                <a:latin typeface="Times New Roman"/>
                <a:cs typeface="Times New Roman"/>
              </a:rPr>
              <a:t>Vad betyder det att vara en 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själv-reflekterande</a:t>
            </a:r>
            <a:r>
              <a:rPr lang="sv-SE" sz="2400" b="1" dirty="0" smtClean="0">
                <a:latin typeface="Times New Roman"/>
                <a:cs typeface="Times New Roman"/>
              </a:rPr>
              <a:t> socialarbetare – 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varför är det viktigt?</a:t>
            </a:r>
            <a:endParaRPr lang="sv-SE" sz="2400" b="1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8151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sz="3200" dirty="0" smtClean="0">
                <a:latin typeface="Times New Roman"/>
                <a:cs typeface="Times New Roman"/>
              </a:rPr>
              <a:t>Alkohol och droganvändning och </a:t>
            </a:r>
            <a:br>
              <a:rPr lang="sv-SE" sz="3200" dirty="0" smtClean="0">
                <a:latin typeface="Times New Roman"/>
                <a:cs typeface="Times New Roman"/>
              </a:rPr>
            </a:b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det multidimensionella jaget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Det nyktra jaget</a:t>
            </a:r>
            <a:endParaRPr lang="sv-SE" sz="28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41394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Kognition: </a:t>
            </a:r>
            <a:r>
              <a:rPr lang="sv-SE" sz="2400" dirty="0" smtClean="0">
                <a:latin typeface="Times New Roman"/>
                <a:cs typeface="Times New Roman"/>
              </a:rPr>
              <a:t>En tanke om ”Vem jag är”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Emotion: </a:t>
            </a:r>
            <a:r>
              <a:rPr lang="sv-SE" sz="2400" dirty="0" smtClean="0">
                <a:latin typeface="Times New Roman"/>
                <a:cs typeface="Times New Roman"/>
              </a:rPr>
              <a:t>Jag känner ångest, sorg, glädje, osv.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Beteenderepertoar: </a:t>
            </a:r>
            <a:r>
              <a:rPr lang="sv-SE" sz="2400" dirty="0" smtClean="0">
                <a:latin typeface="Times New Roman"/>
                <a:cs typeface="Times New Roman"/>
              </a:rPr>
              <a:t>Jag kan göra detta, a, b, c.</a:t>
            </a:r>
          </a:p>
          <a:p>
            <a:r>
              <a:rPr lang="sv-SE" b="1" dirty="0" smtClean="0">
                <a:latin typeface="Times New Roman"/>
                <a:cs typeface="Times New Roman"/>
              </a:rPr>
              <a:t>Den internaliserade behandlaren kan förstärka klientens jag-system </a:t>
            </a:r>
            <a:endParaRPr lang="sv-SE" b="1" dirty="0">
              <a:latin typeface="Times New Roman"/>
              <a:cs typeface="Times New Roman"/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v-SE" sz="28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Alkohol- drogjaget</a:t>
            </a:r>
            <a:endParaRPr lang="sv-SE" sz="280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413941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Kognition:</a:t>
            </a:r>
            <a:r>
              <a:rPr lang="sv-SE" sz="2400" dirty="0" smtClean="0">
                <a:latin typeface="Times New Roman"/>
                <a:cs typeface="Times New Roman"/>
              </a:rPr>
              <a:t> När jag använt A &amp; D tänker jag så här om mig själv</a:t>
            </a:r>
          </a:p>
          <a:p>
            <a:r>
              <a:rPr lang="sv-SE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Emotion:</a:t>
            </a:r>
            <a:r>
              <a:rPr lang="sv-SE" sz="2400" dirty="0" smtClean="0">
                <a:latin typeface="Times New Roman"/>
                <a:cs typeface="Times New Roman"/>
              </a:rPr>
              <a:t> Jag känner mig så här då jag använt A &amp; D</a:t>
            </a:r>
          </a:p>
          <a:p>
            <a:r>
              <a:rPr lang="sv-SE" sz="2400" dirty="0" smtClean="0">
                <a:solidFill>
                  <a:srgbClr val="C00000"/>
                </a:solidFill>
                <a:latin typeface="Times New Roman"/>
                <a:cs typeface="Times New Roman"/>
              </a:rPr>
              <a:t>Beteende:</a:t>
            </a:r>
            <a:r>
              <a:rPr lang="sv-SE" sz="2400" dirty="0" smtClean="0">
                <a:latin typeface="Times New Roman"/>
                <a:cs typeface="Times New Roman"/>
              </a:rPr>
              <a:t> Jag får tillgång till vissa beteende-repertoarer när jag använt A &amp; D.</a:t>
            </a:r>
            <a:endParaRPr lang="sv-SE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7557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7417" y="274638"/>
            <a:ext cx="8758818" cy="995405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6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Professionella klientmöten kräver således:</a:t>
            </a:r>
            <a:endParaRPr lang="sv-SE" sz="36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77417" y="1372767"/>
            <a:ext cx="8758818" cy="52482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latin typeface="Times New Roman"/>
                <a:cs typeface="Times New Roman"/>
              </a:rPr>
              <a:t>1.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Teoretisk </a:t>
            </a:r>
            <a:r>
              <a:rPr lang="sv-SE" sz="2400" dirty="0" smtClean="0">
                <a:latin typeface="Times New Roman"/>
                <a:cs typeface="Times New Roman"/>
              </a:rPr>
              <a:t>kunskap: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Teoretisk repertoar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Praktisk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kunskap: </a:t>
            </a:r>
            <a:r>
              <a:rPr lang="sv-SE" sz="2400" dirty="0">
                <a:solidFill>
                  <a:srgbClr val="FF0000"/>
                </a:solidFill>
                <a:latin typeface="Times New Roman"/>
                <a:cs typeface="Times New Roman"/>
              </a:rPr>
              <a:t>F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örstå psykoterapi och terapeutiska relationer</a:t>
            </a:r>
          </a:p>
          <a:p>
            <a:r>
              <a:rPr lang="sv-SE" sz="2400" b="1" dirty="0">
                <a:latin typeface="Times New Roman"/>
                <a:cs typeface="Times New Roman"/>
              </a:rPr>
              <a:t>3</a:t>
            </a:r>
            <a:r>
              <a:rPr lang="sv-SE" sz="2400" b="1" dirty="0" smtClean="0">
                <a:latin typeface="Times New Roman"/>
                <a:cs typeface="Times New Roman"/>
              </a:rPr>
              <a:t>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Självinsikt: </a:t>
            </a:r>
            <a:r>
              <a:rPr lang="sv-SE" sz="2400" dirty="0">
                <a:latin typeface="Times New Roman"/>
                <a:cs typeface="Times New Roman"/>
              </a:rPr>
              <a:t>v</a:t>
            </a:r>
            <a:r>
              <a:rPr lang="sv-SE" sz="2400" dirty="0" smtClean="0">
                <a:latin typeface="Times New Roman"/>
                <a:cs typeface="Times New Roman"/>
              </a:rPr>
              <a:t>ia självreflektion kunna analysera,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förstå sig själv </a:t>
            </a:r>
          </a:p>
          <a:p>
            <a:r>
              <a:rPr lang="sv-SE" sz="2400" b="1" dirty="0">
                <a:latin typeface="Times New Roman"/>
                <a:cs typeface="Times New Roman"/>
              </a:rPr>
              <a:t>4</a:t>
            </a:r>
            <a:r>
              <a:rPr lang="sv-SE" sz="2400" b="1" dirty="0" smtClean="0">
                <a:latin typeface="Times New Roman"/>
                <a:cs typeface="Times New Roman"/>
              </a:rPr>
              <a:t>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Empatisk förmåga:</a:t>
            </a:r>
            <a:r>
              <a:rPr lang="sv-SE" sz="2400" dirty="0" smtClean="0">
                <a:latin typeface="Times New Roman"/>
                <a:cs typeface="Times New Roman"/>
              </a:rPr>
              <a:t> Relatera till </a:t>
            </a:r>
            <a:r>
              <a:rPr lang="sv-SE" sz="2400" b="1" dirty="0" smtClean="0">
                <a:latin typeface="Times New Roman"/>
                <a:cs typeface="Times New Roman"/>
              </a:rPr>
              <a:t>sig själv/andra</a:t>
            </a:r>
            <a:r>
              <a:rPr lang="sv-SE" sz="2400" dirty="0"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latin typeface="Times New Roman"/>
                <a:cs typeface="Times New Roman"/>
              </a:rPr>
              <a:t>-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relationskomp.</a:t>
            </a:r>
          </a:p>
          <a:p>
            <a:r>
              <a:rPr lang="sv-SE" sz="2400" b="1" dirty="0">
                <a:latin typeface="Times New Roman"/>
                <a:cs typeface="Times New Roman"/>
              </a:rPr>
              <a:t>5</a:t>
            </a:r>
            <a:r>
              <a:rPr lang="sv-SE" sz="2400" b="1" dirty="0" smtClean="0">
                <a:latin typeface="Times New Roman"/>
                <a:cs typeface="Times New Roman"/>
              </a:rPr>
              <a:t>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Kommunikativ förmåga: </a:t>
            </a:r>
            <a:r>
              <a:rPr lang="sv-SE" sz="2400" dirty="0">
                <a:latin typeface="Times New Roman"/>
                <a:cs typeface="Times New Roman"/>
              </a:rPr>
              <a:t>F</a:t>
            </a:r>
            <a:r>
              <a:rPr lang="sv-SE" sz="2400" dirty="0" smtClean="0">
                <a:latin typeface="Times New Roman"/>
                <a:cs typeface="Times New Roman"/>
              </a:rPr>
              <a:t>öra undersökande klientsamtal –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Intervjukompetens</a:t>
            </a:r>
          </a:p>
          <a:p>
            <a:r>
              <a:rPr lang="sv-SE" sz="2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Att kunna ta emot handledning: </a:t>
            </a:r>
            <a:r>
              <a:rPr lang="sv-SE" sz="2400" dirty="0">
                <a:solidFill>
                  <a:srgbClr val="000000"/>
                </a:solidFill>
                <a:latin typeface="Times New Roman"/>
                <a:cs typeface="Times New Roman"/>
              </a:rPr>
              <a:t>F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öra reflekterande samtal med en handledare och kolleger –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professionellt och socialt stöd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7.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Att evaluera sin praktik: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Kunna förhålla sig till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psykoterapi-forskningen, föra evaluerande samtal i handledning, utvärdera –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forsknings- och utvärderingskompetens</a:t>
            </a:r>
          </a:p>
        </p:txBody>
      </p:sp>
    </p:spTree>
    <p:extLst>
      <p:ext uri="{BB962C8B-B14F-4D97-AF65-F5344CB8AC3E}">
        <p14:creationId xmlns:p14="http://schemas.microsoft.com/office/powerpoint/2010/main" val="92554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7829" y="274638"/>
            <a:ext cx="8648299" cy="90904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 och personlig återhämtning (</a:t>
            </a:r>
            <a:r>
              <a:rPr lang="sv-SE" sz="32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Tew</a:t>
            </a: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et al 2012)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7829" y="1304640"/>
            <a:ext cx="8648300" cy="499392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sv-SE" sz="2400" dirty="0" smtClean="0">
                <a:latin typeface="Times New Roman"/>
                <a:cs typeface="Times New Roman"/>
              </a:rPr>
              <a:t>Fokus på </a:t>
            </a:r>
            <a:r>
              <a:rPr lang="sv-SE" sz="2400" b="1" dirty="0" smtClean="0">
                <a:latin typeface="Times New Roman"/>
                <a:cs typeface="Times New Roman"/>
              </a:rPr>
              <a:t>återhämtning</a:t>
            </a:r>
            <a:r>
              <a:rPr lang="sv-SE" sz="2400" dirty="0" smtClean="0">
                <a:latin typeface="Times New Roman"/>
                <a:cs typeface="Times New Roman"/>
              </a:rPr>
              <a:t> inom mentala hälsovetenskaper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 smtClean="0">
                <a:latin typeface="Times New Roman"/>
                <a:cs typeface="Times New Roman"/>
              </a:rPr>
              <a:t>Att återuppbygga </a:t>
            </a:r>
            <a:r>
              <a:rPr lang="sv-SE" sz="2400" b="1" dirty="0" smtClean="0">
                <a:latin typeface="Times New Roman"/>
                <a:cs typeface="Times New Roman"/>
              </a:rPr>
              <a:t>ett meningsfullt liv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sv-SE" sz="2400" dirty="0" smtClean="0">
                <a:latin typeface="Times New Roman"/>
                <a:cs typeface="Times New Roman"/>
              </a:rPr>
              <a:t>Att återbesatta värdefulla sociala roller och </a:t>
            </a:r>
            <a:r>
              <a:rPr lang="sv-SE" sz="2400" b="1" dirty="0" smtClean="0">
                <a:latin typeface="Times New Roman"/>
                <a:cs typeface="Times New Roman"/>
              </a:rPr>
              <a:t>en positiv själv-identitet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4. </a:t>
            </a:r>
            <a:r>
              <a:rPr lang="sv-SE" sz="2400" dirty="0" smtClean="0">
                <a:latin typeface="Times New Roman"/>
                <a:cs typeface="Times New Roman"/>
              </a:rPr>
              <a:t>Sambandet mellan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latin typeface="Times New Roman"/>
                <a:cs typeface="Times New Roman"/>
              </a:rPr>
              <a:t>och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klinisk</a:t>
            </a:r>
            <a:r>
              <a:rPr lang="sv-SE" sz="2400" dirty="0" smtClean="0">
                <a:latin typeface="Times New Roman"/>
                <a:cs typeface="Times New Roman"/>
              </a:rPr>
              <a:t> </a:t>
            </a:r>
            <a:r>
              <a:rPr lang="sv-SE" sz="2400" b="1" dirty="0" smtClean="0">
                <a:latin typeface="Times New Roman"/>
                <a:cs typeface="Times New Roman"/>
              </a:rPr>
              <a:t>återhämtning </a:t>
            </a:r>
            <a:r>
              <a:rPr lang="sv-SE" sz="2400" dirty="0" smtClean="0">
                <a:latin typeface="Times New Roman"/>
                <a:cs typeface="Times New Roman"/>
              </a:rPr>
              <a:t>och </a:t>
            </a:r>
            <a:r>
              <a:rPr lang="sv-SE" sz="2400" b="1" dirty="0" smtClean="0">
                <a:latin typeface="Times New Roman"/>
                <a:cs typeface="Times New Roman"/>
              </a:rPr>
              <a:t>socio-ekonomiska faktorer, </a:t>
            </a:r>
            <a:r>
              <a:rPr lang="sv-SE" sz="2400" dirty="0" smtClean="0">
                <a:latin typeface="Times New Roman"/>
                <a:cs typeface="Times New Roman"/>
              </a:rPr>
              <a:t>såsom arbetslöshet och kulturellt samhällskontext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5. </a:t>
            </a:r>
            <a:r>
              <a:rPr lang="sv-SE" sz="2400" dirty="0" smtClean="0">
                <a:latin typeface="Times New Roman"/>
                <a:cs typeface="Times New Roman"/>
              </a:rPr>
              <a:t>Återhämtning involverar både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personlig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förändring </a:t>
            </a:r>
            <a:r>
              <a:rPr lang="sv-SE" sz="2400" dirty="0" smtClean="0">
                <a:latin typeface="Times New Roman"/>
                <a:cs typeface="Times New Roman"/>
              </a:rPr>
              <a:t>och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socialt</a:t>
            </a:r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 engagemang </a:t>
            </a:r>
            <a:r>
              <a:rPr lang="sv-SE" sz="2400" dirty="0" smtClean="0">
                <a:latin typeface="Times New Roman"/>
                <a:cs typeface="Times New Roman"/>
              </a:rPr>
              <a:t>(P x S interaktion)</a:t>
            </a:r>
            <a:endParaRPr lang="sv-SE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3798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N</a:t>
            </a:r>
            <a:r>
              <a:rPr lang="sv-SE" sz="3200" dirty="0" smtClean="0">
                <a:latin typeface="Times New Roman"/>
                <a:cs typeface="Times New Roman"/>
              </a:rPr>
              <a:t>ågra slutsatser för en </a:t>
            </a: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socialt orienterad återhämtningspraktik</a:t>
            </a:r>
            <a:r>
              <a:rPr lang="sv-SE" sz="3200" dirty="0" smtClean="0">
                <a:latin typeface="Times New Roman"/>
                <a:cs typeface="Times New Roman"/>
              </a:rPr>
              <a:t> (</a:t>
            </a:r>
            <a:r>
              <a:rPr lang="sv-SE" sz="3200" dirty="0" err="1" smtClean="0">
                <a:latin typeface="Times New Roman"/>
                <a:cs typeface="Times New Roman"/>
              </a:rPr>
              <a:t>Tew</a:t>
            </a:r>
            <a:r>
              <a:rPr lang="sv-SE" sz="3200" dirty="0" smtClean="0">
                <a:latin typeface="Times New Roman"/>
                <a:cs typeface="Times New Roman"/>
              </a:rPr>
              <a:t> et al 2012)</a:t>
            </a:r>
            <a:endParaRPr lang="sv-SE" sz="3200" dirty="0"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28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1. </a:t>
            </a:r>
            <a:r>
              <a:rPr lang="sv-SE" sz="2400" b="1" dirty="0" smtClean="0">
                <a:latin typeface="Times New Roman"/>
                <a:cs typeface="Times New Roman"/>
              </a:rPr>
              <a:t>Sociala faktorer </a:t>
            </a:r>
            <a:r>
              <a:rPr lang="sv-SE" sz="2400" dirty="0" smtClean="0">
                <a:latin typeface="Times New Roman"/>
                <a:cs typeface="Times New Roman"/>
              </a:rPr>
              <a:t>kan bidra/hindra </a:t>
            </a:r>
            <a:r>
              <a:rPr lang="sv-SE" sz="2400" dirty="0" err="1" smtClean="0">
                <a:latin typeface="Times New Roman"/>
                <a:cs typeface="Times New Roman"/>
              </a:rPr>
              <a:t>empowerment</a:t>
            </a:r>
            <a:r>
              <a:rPr lang="sv-SE" sz="2400" dirty="0" smtClean="0">
                <a:latin typeface="Times New Roman"/>
                <a:cs typeface="Times New Roman"/>
              </a:rPr>
              <a:t> och utveckling av </a:t>
            </a:r>
            <a:r>
              <a:rPr lang="sv-SE" sz="2400" b="1" dirty="0" smtClean="0">
                <a:latin typeface="Times New Roman"/>
                <a:cs typeface="Times New Roman"/>
              </a:rPr>
              <a:t>en positiv social identitet</a:t>
            </a:r>
            <a:r>
              <a:rPr lang="sv-SE" sz="2400" dirty="0" smtClean="0">
                <a:latin typeface="Times New Roman"/>
                <a:cs typeface="Times New Roman"/>
              </a:rPr>
              <a:t>, stödjande sociala relationer och social inkludering</a:t>
            </a:r>
          </a:p>
          <a:p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400" dirty="0" smtClean="0">
                <a:latin typeface="Times New Roman"/>
                <a:cs typeface="Times New Roman"/>
              </a:rPr>
              <a:t>Viktiga frågor berör </a:t>
            </a:r>
            <a:r>
              <a:rPr lang="sv-SE" sz="2400" b="1" dirty="0" smtClean="0">
                <a:latin typeface="Times New Roman"/>
                <a:cs typeface="Times New Roman"/>
              </a:rPr>
              <a:t>identitet, stigma och diskriminering</a:t>
            </a:r>
          </a:p>
          <a:p>
            <a: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3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r>
              <a:rPr lang="sv-SE" sz="2400" b="1" dirty="0" smtClean="0">
                <a:latin typeface="Times New Roman"/>
                <a:cs typeface="Times New Roman"/>
              </a:rPr>
              <a:t>Positiva relationer </a:t>
            </a:r>
            <a:r>
              <a:rPr lang="sv-SE" sz="2400" dirty="0" smtClean="0">
                <a:latin typeface="Times New Roman"/>
                <a:cs typeface="Times New Roman"/>
              </a:rPr>
              <a:t>är centrala för återhämtning därför att det återinför individen i den sociala världen</a:t>
            </a:r>
          </a:p>
          <a:p>
            <a:r>
              <a:rPr lang="sv-SE" sz="2400" b="1" dirty="0">
                <a:solidFill>
                  <a:srgbClr val="0000FF"/>
                </a:solidFill>
                <a:latin typeface="Times New Roman"/>
                <a:cs typeface="Times New Roman"/>
              </a:rPr>
              <a:t>4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r>
              <a:rPr lang="sv-SE" sz="2400" b="1" dirty="0" smtClean="0">
                <a:latin typeface="Times New Roman"/>
                <a:cs typeface="Times New Roman"/>
              </a:rPr>
              <a:t>Ett paradigm-skifte </a:t>
            </a:r>
            <a:r>
              <a:rPr lang="sv-SE" sz="2400" dirty="0" smtClean="0">
                <a:latin typeface="Times New Roman"/>
                <a:cs typeface="Times New Roman"/>
              </a:rPr>
              <a:t>behövs där man inte bara arbetar med individuell behandling 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utan mer med familjer, vänner, sociala system</a:t>
            </a:r>
            <a:r>
              <a:rPr lang="sv-SE" sz="2400" dirty="0" smtClean="0">
                <a:latin typeface="Times New Roman"/>
                <a:cs typeface="Times New Roman"/>
              </a:rPr>
              <a:t> och kommunala samfälligheter, som möjliggör social inkludering och att kunna behålla sin </a:t>
            </a:r>
            <a:r>
              <a:rPr lang="sv-SE" sz="2400" b="1" dirty="0" smtClean="0">
                <a:latin typeface="Times New Roman"/>
                <a:cs typeface="Times New Roman"/>
              </a:rPr>
              <a:t>vardagsidentitet </a:t>
            </a:r>
            <a:r>
              <a:rPr lang="sv-SE" sz="2400" dirty="0" smtClean="0">
                <a:latin typeface="Times New Roman"/>
                <a:cs typeface="Times New Roman"/>
              </a:rPr>
              <a:t>(p 455-456).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62611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650" y="274638"/>
            <a:ext cx="8852547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Studerandes tankar: </a:t>
            </a:r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Betydelsen av utvärdering/evidens för praktiskt socialt arbete </a:t>
            </a:r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(1)</a:t>
            </a:r>
            <a:endParaRPr lang="sv-SE" sz="32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1650" y="1600199"/>
            <a:ext cx="8852547" cy="50338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1</a:t>
            </a:r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r>
              <a:rPr lang="sv-SE" sz="2800" dirty="0">
                <a:solidFill>
                  <a:schemeClr val="tx1"/>
                </a:solidFill>
                <a:latin typeface="Times New Roman"/>
                <a:cs typeface="Times New Roman"/>
              </a:rPr>
              <a:t>F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orskning bra för att veta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vad som fungerar i praktiken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2.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Bra att utvärdera och evaluera utfört arbete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3.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Oklar brygga mellan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praktiskt arbete-forskning/evidens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4.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Evidens –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utmanar socialt arbete: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(o)etiskt att göra experiment i socialt arbete? Skillnad utvärdering/evidens?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5.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Viktigt med evidens inom socialt arbete – kan man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anpassa evidens till enskilda klienter?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6. </a:t>
            </a:r>
            <a:r>
              <a:rPr lang="sv-SE" sz="2800" dirty="0">
                <a:solidFill>
                  <a:schemeClr val="tx1"/>
                </a:solidFill>
                <a:latin typeface="Times New Roman"/>
                <a:cs typeface="Times New Roman"/>
              </a:rPr>
              <a:t>E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videns ändras!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Hur pass säker är nuvarande evidens?</a:t>
            </a:r>
          </a:p>
          <a:p>
            <a:r>
              <a:rPr lang="sv-SE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7.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Hur </a:t>
            </a:r>
            <a:r>
              <a:rPr lang="sv-SE" sz="2800" dirty="0">
                <a:solidFill>
                  <a:schemeClr val="tx1"/>
                </a:solidFill>
                <a:latin typeface="Times New Roman"/>
                <a:cs typeface="Times New Roman"/>
              </a:rPr>
              <a:t>göra </a:t>
            </a:r>
            <a:r>
              <a:rPr lang="sv-SE" sz="2800" dirty="0">
                <a:solidFill>
                  <a:srgbClr val="0000FF"/>
                </a:solidFill>
                <a:latin typeface="Times New Roman"/>
                <a:cs typeface="Times New Roman"/>
              </a:rPr>
              <a:t>bra utvärderingar</a:t>
            </a:r>
            <a:r>
              <a:rPr lang="sv-SE" sz="2800" dirty="0">
                <a:solidFill>
                  <a:schemeClr val="tx1"/>
                </a:solidFill>
                <a:latin typeface="Times New Roman"/>
                <a:cs typeface="Times New Roman"/>
              </a:rPr>
              <a:t>: Före-under-efter en insats</a:t>
            </a:r>
          </a:p>
          <a:p>
            <a:endParaRPr lang="sv-SE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4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51650" y="274638"/>
            <a:ext cx="8852547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Studerandes tankar</a:t>
            </a:r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: Betydelsen av utvärdering/evidens för praktiskt socialt arbete </a:t>
            </a:r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(2)</a:t>
            </a:r>
            <a:endParaRPr lang="sv-SE" sz="32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51650" y="1600199"/>
            <a:ext cx="8852547" cy="50338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8</a:t>
            </a:r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Praktiken använder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blandade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metoder – svårt veta vilken del-metod som fungerat eftersom evidens utvecklats för särskilda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enskilda, specifika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 metoder.</a:t>
            </a:r>
          </a:p>
          <a:p>
            <a:r>
              <a:rPr lang="sv-SE" sz="2800" b="1" dirty="0">
                <a:solidFill>
                  <a:srgbClr val="0000FF"/>
                </a:solidFill>
                <a:latin typeface="Times New Roman"/>
                <a:cs typeface="Times New Roman"/>
              </a:rPr>
              <a:t>9</a:t>
            </a:r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Evidens ger ökad rättsäkerhet och kan vara ”nyttig”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10.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Klienter återkommer - 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”livslånga insatser”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11.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Praktikers </a:t>
            </a:r>
            <a:r>
              <a:rPr lang="sv-SE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motstånd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mot </a:t>
            </a:r>
            <a:r>
              <a:rPr lang="sv-SE" sz="28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att arbeta evidensbaserat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12.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Utvärderingar ger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kunskap om hur göra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13.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Viktigt att samarbeta: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Forskare, behandlare, klienter</a:t>
            </a:r>
          </a:p>
          <a:p>
            <a:r>
              <a:rPr lang="sv-SE" sz="28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14. </a:t>
            </a:r>
            <a:r>
              <a:rPr lang="sv-SE" sz="2800" dirty="0" smtClean="0">
                <a:solidFill>
                  <a:schemeClr val="tx1"/>
                </a:solidFill>
                <a:latin typeface="Times New Roman"/>
                <a:cs typeface="Times New Roman"/>
              </a:rPr>
              <a:t>Problem, generalisera evidens </a:t>
            </a:r>
            <a:r>
              <a:rPr lang="sv-SE" sz="28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mellan olika kontext</a:t>
            </a:r>
          </a:p>
        </p:txBody>
      </p:sp>
    </p:spTree>
    <p:extLst>
      <p:ext uri="{BB962C8B-B14F-4D97-AF65-F5344CB8AC3E}">
        <p14:creationId xmlns:p14="http://schemas.microsoft.com/office/powerpoint/2010/main" val="282518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154" y="164160"/>
            <a:ext cx="8838372" cy="11750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Möjligheter och begränsningar </a:t>
            </a:r>
            <a:r>
              <a:rPr lang="sv-SE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  <a:t/>
            </a:r>
            <a:br>
              <a:rPr lang="sv-SE" sz="3200" dirty="0" smtClean="0">
                <a:solidFill>
                  <a:srgbClr val="FF0000"/>
                </a:solidFill>
                <a:latin typeface="Times New Roman"/>
                <a:cs typeface="Times New Roman"/>
              </a:rPr>
            </a:b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den professionella empatins pris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4153" y="1468800"/>
            <a:ext cx="8838373" cy="514944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1.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Behandlare – terapeuter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upplever en hög stress i sitt arbete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2.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Behandlare/terapeuter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har hög självmordsfrekvens, och rapporterar ofta om utbrändhet, depression, beroendeproblem: 10 procent av terapeuter rapporterar självmordstankar/handlingar och 7 procent rapporterar alkohol- och drogproblem.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3.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Utbrändhet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kan kopplas till förmåga att ge empatisk förståelse, anknyta till klienter och att avsluta terapeutiska relationer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4.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Hög stressupplevelse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kopplas till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låg professionell kompetens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,</a:t>
            </a:r>
          </a:p>
          <a:p>
            <a:r>
              <a:rPr lang="sv-SE" sz="2400" b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5. 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Personlig kompetens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inkluderar, intra-personell och inter-personell kompetens och själv-reflekterande förmåga.</a:t>
            </a:r>
          </a:p>
          <a:p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Se </a:t>
            </a:r>
            <a:r>
              <a:rPr lang="sv-SE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Rousmaniere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, Goodyear, Miller &amp; </a:t>
            </a:r>
            <a:r>
              <a:rPr lang="sv-SE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Wampold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(2017: 235-236)</a:t>
            </a:r>
          </a:p>
          <a:p>
            <a:pPr marL="0" indent="0">
              <a:buNone/>
            </a:pPr>
            <a:endParaRPr lang="sv-SE" sz="24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79902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4155" y="195372"/>
            <a:ext cx="8812452" cy="1118948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dirty="0">
                <a:solidFill>
                  <a:srgbClr val="0000FF"/>
                </a:solidFill>
                <a:latin typeface="Times New Roman"/>
                <a:cs typeface="Times New Roman"/>
              </a:rPr>
              <a:t>P</a:t>
            </a:r>
            <a:r>
              <a:rPr lang="sv-SE" sz="32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rofessionella identitet i praktiskt socialt arbete</a:t>
            </a:r>
            <a:endParaRPr lang="sv-SE" sz="3200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64155" y="1465290"/>
            <a:ext cx="8812452" cy="509743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2400" dirty="0" err="1" smtClean="0">
                <a:solidFill>
                  <a:srgbClr val="0000FF"/>
                </a:solidFill>
                <a:latin typeface="Times New Roman"/>
                <a:cs typeface="Times New Roman"/>
              </a:rPr>
              <a:t>Hennessey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(2011) -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Det professionella jaget </a:t>
            </a:r>
            <a:r>
              <a:rPr lang="sv-SE" sz="2400" dirty="0" smtClean="0">
                <a:latin typeface="Times New Roman"/>
                <a:cs typeface="Times New Roman"/>
              </a:rPr>
              <a:t>i ett socialt arbete:</a:t>
            </a:r>
            <a:endParaRPr lang="sv-SE" sz="2400" b="1" dirty="0" smtClean="0">
              <a:latin typeface="Times New Roman"/>
              <a:cs typeface="Times New Roman"/>
            </a:endParaRPr>
          </a:p>
          <a:p>
            <a:r>
              <a:rPr lang="sv-SE" sz="2400" b="1" dirty="0" smtClean="0">
                <a:latin typeface="Times New Roman"/>
                <a:cs typeface="Times New Roman"/>
              </a:rPr>
              <a:t>TEORI:</a:t>
            </a:r>
            <a:r>
              <a:rPr lang="sv-SE" sz="2400" dirty="0" smtClean="0"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förmåga att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teoretiskt förstå/analysera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mänskliga problem och insikt om </a:t>
            </a:r>
            <a:r>
              <a:rPr lang="sv-SE" sz="2400" dirty="0" smtClean="0">
                <a:latin typeface="Times New Roman"/>
                <a:cs typeface="Times New Roman"/>
              </a:rPr>
              <a:t>forskningen om relationens betydelse. Kunna tillämpa teori på sig själv – och för att förstå klienten</a:t>
            </a:r>
          </a:p>
          <a:p>
            <a:r>
              <a:rPr lang="sv-SE" sz="2400" b="1" dirty="0" smtClean="0">
                <a:latin typeface="Times New Roman"/>
                <a:cs typeface="Times New Roman"/>
              </a:rPr>
              <a:t>PRAKTISKA FÖRMÅGOR: </a:t>
            </a:r>
            <a:r>
              <a:rPr lang="sv-SE" sz="2400" dirty="0" smtClean="0">
                <a:solidFill>
                  <a:srgbClr val="000000"/>
                </a:solidFill>
                <a:latin typeface="Times New Roman"/>
                <a:cs typeface="Times New Roman"/>
              </a:rPr>
              <a:t>göra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 undersökande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intervjuer, </a:t>
            </a:r>
            <a:r>
              <a:rPr lang="sv-SE" sz="2400" dirty="0" smtClean="0">
                <a:latin typeface="Times New Roman"/>
                <a:cs typeface="Times New Roman"/>
              </a:rPr>
              <a:t>bedöma, analysera, kommunicera, vara empatiskt lyssnande, etc. </a:t>
            </a:r>
          </a:p>
          <a:p>
            <a:r>
              <a:rPr lang="sv-SE" sz="2400" b="1" dirty="0" smtClean="0">
                <a:latin typeface="Times New Roman"/>
                <a:cs typeface="Times New Roman"/>
              </a:rPr>
              <a:t>VÄRDERINGAR:</a:t>
            </a:r>
            <a:r>
              <a:rPr lang="sv-SE" sz="2400" dirty="0" smtClean="0">
                <a:latin typeface="Times New Roman"/>
                <a:cs typeface="Times New Roman"/>
              </a:rPr>
              <a:t> den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etiska grunden </a:t>
            </a:r>
            <a:r>
              <a:rPr lang="sv-SE" sz="2400" dirty="0" smtClean="0">
                <a:latin typeface="Times New Roman"/>
                <a:cs typeface="Times New Roman"/>
              </a:rPr>
              <a:t>för socialt arbete, principer för att möta och bemöta klienter</a:t>
            </a:r>
          </a:p>
          <a:p>
            <a:r>
              <a:rPr lang="sv-SE" sz="2400" b="1" dirty="0" smtClean="0">
                <a:latin typeface="Times New Roman"/>
                <a:cs typeface="Times New Roman"/>
              </a:rPr>
              <a:t>SJÄLVET:</a:t>
            </a:r>
            <a:r>
              <a:rPr lang="sv-SE" sz="2400" dirty="0" smtClean="0"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rgbClr val="FF0000"/>
                </a:solidFill>
                <a:latin typeface="Times New Roman"/>
                <a:cs typeface="Times New Roman"/>
              </a:rPr>
              <a:t>Det professionella jaget </a:t>
            </a:r>
            <a:r>
              <a:rPr lang="sv-SE" sz="2400" dirty="0" smtClean="0">
                <a:latin typeface="Times New Roman"/>
                <a:cs typeface="Times New Roman"/>
              </a:rPr>
              <a:t>hos socialarbetaren: Att förstå sig själv och andra – jag-begrepp, själv-analys, privat och professionellt själv</a:t>
            </a:r>
            <a:endParaRPr lang="sv-SE" sz="24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9983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6497" y="274638"/>
            <a:ext cx="8845381" cy="97842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Behandlingsfokus i teori och praktik</a:t>
            </a:r>
            <a:endParaRPr lang="sv-SE" sz="32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2126882"/>
              </p:ext>
            </p:extLst>
          </p:nvPr>
        </p:nvGraphicFramePr>
        <p:xfrm>
          <a:off x="186498" y="1371600"/>
          <a:ext cx="8845380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8460"/>
                <a:gridCol w="2948460"/>
                <a:gridCol w="2948460"/>
              </a:tblGrid>
              <a:tr h="1250633"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Teman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Intra-personellt (psykologiskt)</a:t>
                      </a:r>
                    </a:p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fokus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Inter-personellt (socialt)</a:t>
                      </a:r>
                    </a:p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fokus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865822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1.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Teoretiskt</a:t>
                      </a:r>
                      <a:r>
                        <a:rPr lang="sv-SE" sz="2400" baseline="0" dirty="0" smtClean="0">
                          <a:latin typeface="Times New Roman"/>
                          <a:cs typeface="Times New Roman"/>
                        </a:rPr>
                        <a:t> fokus för problemanalys, orsak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Psykodynamisk teori</a:t>
                      </a:r>
                    </a:p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Kognitiv teori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Systemteori, social</a:t>
                      </a:r>
                    </a:p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samspelsanalys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865822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2.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 Behandling och klinisk praktik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- PDT</a:t>
                      </a:r>
                    </a:p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- KBT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Familjeterapi/er (FT)</a:t>
                      </a:r>
                    </a:p>
                    <a:p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Sociala</a:t>
                      </a:r>
                      <a:r>
                        <a:rPr lang="sv-SE" sz="2400" baseline="0" dirty="0" smtClean="0">
                          <a:latin typeface="Times New Roman"/>
                          <a:cs typeface="Times New Roman"/>
                        </a:rPr>
                        <a:t> n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ätverk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1635443"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3.</a:t>
                      </a:r>
                      <a:r>
                        <a:rPr lang="sv-SE" sz="2400" b="1" baseline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sv-SE" sz="24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Forskningsstöd</a:t>
                      </a:r>
                    </a:p>
                    <a:p>
                      <a:r>
                        <a:rPr lang="sv-SE" sz="2400" b="0" baseline="0" dirty="0" smtClean="0">
                          <a:solidFill>
                            <a:schemeClr val="tx1"/>
                          </a:solidFill>
                          <a:latin typeface="Times New Roman"/>
                          <a:cs typeface="Times New Roman"/>
                        </a:rPr>
                        <a:t>och evidens</a:t>
                      </a:r>
                      <a:endParaRPr lang="sv-SE" sz="2400" b="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a.</a:t>
                      </a:r>
                      <a:r>
                        <a:rPr lang="sv-SE" sz="2400" b="1" baseline="0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Behandlingseffekt</a:t>
                      </a:r>
                    </a:p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b.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Process-analys</a:t>
                      </a:r>
                    </a:p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c.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Verksamma mekanismer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a.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Effekt</a:t>
                      </a:r>
                    </a:p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b.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Process</a:t>
                      </a:r>
                    </a:p>
                    <a:p>
                      <a:r>
                        <a:rPr lang="sv-SE" sz="2400" b="1" dirty="0" smtClean="0">
                          <a:solidFill>
                            <a:srgbClr val="0000FF"/>
                          </a:solidFill>
                          <a:latin typeface="Times New Roman"/>
                          <a:cs typeface="Times New Roman"/>
                        </a:rPr>
                        <a:t>c. </a:t>
                      </a:r>
                      <a:r>
                        <a:rPr lang="sv-SE" sz="2400" dirty="0" smtClean="0">
                          <a:latin typeface="Times New Roman"/>
                          <a:cs typeface="Times New Roman"/>
                        </a:rPr>
                        <a:t>Verksamma</a:t>
                      </a:r>
                      <a:r>
                        <a:rPr lang="sv-SE" sz="2400" baseline="0" dirty="0" smtClean="0">
                          <a:latin typeface="Times New Roman"/>
                          <a:cs typeface="Times New Roman"/>
                        </a:rPr>
                        <a:t> mekanismer</a:t>
                      </a:r>
                      <a:endParaRPr lang="sv-SE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1457" y="274638"/>
            <a:ext cx="8628089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sv-SE" sz="2800" b="1" dirty="0" smtClean="0">
                <a:solidFill>
                  <a:schemeClr val="tx1"/>
                </a:solidFill>
              </a:rPr>
              <a:t>Multidimensionell behandlingsstrategi  </a:t>
            </a:r>
            <a:endParaRPr lang="sv-SE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420667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9823322" y="46319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572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19711" y="399624"/>
            <a:ext cx="8587833" cy="109230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Behandlings- och psykoterapiforskningen</a:t>
            </a:r>
            <a:endParaRPr lang="sv-SE" sz="3200" b="1" dirty="0">
              <a:solidFill>
                <a:srgbClr val="0000FF"/>
              </a:solidFill>
              <a:latin typeface="Times New Roman"/>
              <a:cs typeface="Times New Roman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19712" y="1600200"/>
            <a:ext cx="8587833" cy="467546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Tx/>
              <a:buChar char="•"/>
            </a:pP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1.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Psykoterapi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är en effektiv behandlingsmetod</a:t>
            </a:r>
            <a:endParaRPr lang="sv-SE" sz="24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buFontTx/>
              <a:buChar char="•"/>
            </a:pP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2.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Drontens dom: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Ingen terapimetod är överlägsen andra metoder!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3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.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Den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terapeutiska relationen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och klientens upplevelse att få terapeutens förståelse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och stöd är viktig!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4.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Patientfaktorer</a:t>
            </a:r>
            <a:r>
              <a:rPr lang="sv-SE" sz="2400" dirty="0" smtClean="0">
                <a:solidFill>
                  <a:srgbClr val="0000FF"/>
                </a:solidFill>
                <a:latin typeface="Times New Roman"/>
                <a:cs typeface="Times New Roman"/>
              </a:rPr>
              <a:t>: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 Kön, ålder, diagnos har betydelse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5.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Terapeutfaktorer: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>
                <a:solidFill>
                  <a:schemeClr val="tx1"/>
                </a:solidFill>
                <a:latin typeface="Times New Roman"/>
                <a:cs typeface="Times New Roman"/>
              </a:rPr>
              <a:t>M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ental hälsa hos terapeuten har betydelse</a:t>
            </a:r>
          </a:p>
          <a:p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6. </a:t>
            </a:r>
            <a:r>
              <a:rPr lang="sv-SE" sz="24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Socialpsykologi:</a:t>
            </a:r>
            <a:r>
              <a:rPr lang="sv-SE" sz="2400" b="1" dirty="0" smtClean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lang="sv-SE" sz="2400" dirty="0" smtClean="0">
                <a:solidFill>
                  <a:schemeClr val="tx1"/>
                </a:solidFill>
                <a:latin typeface="Times New Roman"/>
                <a:cs typeface="Times New Roman"/>
              </a:rPr>
              <a:t>Terapi, en interperson</a:t>
            </a:r>
            <a:r>
              <a:rPr lang="sv-SE" sz="2400" dirty="0" smtClean="0">
                <a:latin typeface="Times New Roman"/>
                <a:cs typeface="Times New Roman"/>
              </a:rPr>
              <a:t>ell övertygelseprocess, om att ge hopp (</a:t>
            </a:r>
            <a:r>
              <a:rPr lang="sv-SE" sz="2400" dirty="0" err="1" smtClean="0">
                <a:latin typeface="Times New Roman"/>
                <a:cs typeface="Times New Roman"/>
              </a:rPr>
              <a:t>Armelius</a:t>
            </a:r>
            <a:r>
              <a:rPr lang="sv-SE" sz="2400" dirty="0" smtClean="0">
                <a:latin typeface="Times New Roman"/>
                <a:cs typeface="Times New Roman"/>
              </a:rPr>
              <a:t>, 2005)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EF2A96-0790-8B49-AFA1-2490B639058A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376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66427" y="274638"/>
            <a:ext cx="8658881" cy="1143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v-SE" sz="3200" b="1" dirty="0" smtClean="0">
                <a:solidFill>
                  <a:srgbClr val="0000FF"/>
                </a:solidFill>
                <a:latin typeface="Times New Roman"/>
                <a:cs typeface="Times New Roman"/>
              </a:rPr>
              <a:t>Vad säger forskningen om behandling? </a:t>
            </a:r>
            <a:r>
              <a:rPr lang="sv-SE" sz="3200" dirty="0" smtClean="0">
                <a:latin typeface="Times New Roman"/>
                <a:cs typeface="Times New Roman"/>
              </a:rPr>
              <a:t/>
            </a:r>
            <a:br>
              <a:rPr lang="sv-SE" sz="3200" dirty="0" smtClean="0">
                <a:latin typeface="Times New Roman"/>
                <a:cs typeface="Times New Roman"/>
              </a:rPr>
            </a:br>
            <a:r>
              <a:rPr lang="sv-SE" sz="2400" dirty="0" smtClean="0">
                <a:latin typeface="Times New Roman"/>
                <a:cs typeface="Times New Roman"/>
              </a:rPr>
              <a:t>(</a:t>
            </a:r>
            <a:r>
              <a:rPr lang="sv-SE" sz="2400" dirty="0" err="1" smtClean="0">
                <a:latin typeface="Times New Roman"/>
                <a:cs typeface="Times New Roman"/>
              </a:rPr>
              <a:t>Norcross</a:t>
            </a:r>
            <a:r>
              <a:rPr lang="sv-SE" sz="2400" dirty="0" smtClean="0">
                <a:latin typeface="Times New Roman"/>
                <a:cs typeface="Times New Roman"/>
              </a:rPr>
              <a:t>, 2011)</a:t>
            </a:r>
            <a:endParaRPr lang="sv-SE" sz="2400" dirty="0">
              <a:latin typeface="Times New Roman"/>
              <a:cs typeface="Times New Roman"/>
            </a:endParaRPr>
          </a:p>
        </p:txBody>
      </p:sp>
      <p:graphicFrame>
        <p:nvGraphicFramePr>
          <p:cNvPr id="5" name="Platshållare för innehåll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705122"/>
              </p:ext>
            </p:extLst>
          </p:nvPr>
        </p:nvGraphicFramePr>
        <p:xfrm>
          <a:off x="158742" y="1516153"/>
          <a:ext cx="8556071" cy="4946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9823322" y="463192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789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1246</TotalTime>
  <Words>2562</Words>
  <Application>Microsoft Office PowerPoint</Application>
  <PresentationFormat>Bildspel på skärmen (4:3)</PresentationFormat>
  <Paragraphs>292</Paragraphs>
  <Slides>35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35</vt:i4>
      </vt:variant>
    </vt:vector>
  </HeadingPairs>
  <TitlesOfParts>
    <vt:vector size="36" baseType="lpstr">
      <vt:lpstr>Office-tema</vt:lpstr>
      <vt:lpstr> Högskolan i Gävle - ASK Professionella klientmöten, behandling och behandlingsprocesser i socialt arbete Vad säger forskningen, praktiken, klienterna  och granskande myndigheter? Möjligheter till dialog!  Var finns utmaningarna och vad kan vi enas om?</vt:lpstr>
      <vt:lpstr>Några centrala frågor</vt:lpstr>
      <vt:lpstr>Intra-personellt och inter-personellt fokus</vt:lpstr>
      <vt:lpstr>Möjligheter och begränsningar  den professionella empatins pris</vt:lpstr>
      <vt:lpstr>Professionella identitet i praktiskt socialt arbete</vt:lpstr>
      <vt:lpstr>Behandlingsfokus i teori och praktik</vt:lpstr>
      <vt:lpstr>Multidimensionell behandlingsstrategi  </vt:lpstr>
      <vt:lpstr>Behandlings- och psykoterapiforskningen</vt:lpstr>
      <vt:lpstr>Vad säger forskningen om behandling?  (Norcross, 2011)</vt:lpstr>
      <vt:lpstr>Behandlingsforskning 1</vt:lpstr>
      <vt:lpstr>Behandlingsforskning 2</vt:lpstr>
      <vt:lpstr>Utveckling av praktiken</vt:lpstr>
      <vt:lpstr>Vad säger klienterna är verksamt  i behandling? (Philips et al 2008)</vt:lpstr>
      <vt:lpstr>Mer om vad klienterna uppfattar som  hjälpande insatser (Philips et al 2008)</vt:lpstr>
      <vt:lpstr>Vad säger myndigheterna?  om behandling i socialt arbete</vt:lpstr>
      <vt:lpstr>Vad säger forskningen inom socialt arbete?  Utvecklingen av evidens-baserat socialt arbete</vt:lpstr>
      <vt:lpstr>Var finns ansatserna till dialoger?  Forskare-praktiker-klienter skapar kunskap gemensamt</vt:lpstr>
      <vt:lpstr>Socialt arbete och helhetssyn på sociala problem</vt:lpstr>
      <vt:lpstr>Psykosocialt arbete i praktiken</vt:lpstr>
      <vt:lpstr>Kumpferts ”socialekologiska” multi-modell – Anknytningens betydelse i praktiken</vt:lpstr>
      <vt:lpstr>Behov av perspektiv på människan</vt:lpstr>
      <vt:lpstr>Om behandling och behandlingsprocesser</vt:lpstr>
      <vt:lpstr>Om behandling och behandlingsprocesser</vt:lpstr>
      <vt:lpstr>Om behandling och behandlingsprocesser</vt:lpstr>
      <vt:lpstr>Verksamma mekanismer i behandling</vt:lpstr>
      <vt:lpstr>Kognitiv psykologi:  Det mångdimensionella jaget</vt:lpstr>
      <vt:lpstr>Hur individens jag utvecklas via internaliseringar av ”de andra” som individen interagerar med i sociala system</vt:lpstr>
      <vt:lpstr>Behandlingen kan ge en ny anknytningsrelation som kan läka en tidigare negativ identitetsupplevelse</vt:lpstr>
      <vt:lpstr>Anknytningsteori: </vt:lpstr>
      <vt:lpstr>Alkohol och droganvändning och  det multidimensionella jaget</vt:lpstr>
      <vt:lpstr>Professionella klientmöten kräver således:</vt:lpstr>
      <vt:lpstr>Social och personlig återhämtning (Tew et al 2012)</vt:lpstr>
      <vt:lpstr>Några slutsatser för en socialt orienterad återhämtningspraktik (Tew et al 2012)</vt:lpstr>
      <vt:lpstr>Studerandes tankar: Betydelsen av utvärdering/evidens för praktiskt socialt arbete (1)</vt:lpstr>
      <vt:lpstr>Studerandes tankar: Betydelsen av utvärdering/evidens för praktiskt socialt arbete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Stödsamtal i socialt arbete</dc:title>
  <dc:creator>Sam Larsson</dc:creator>
  <cp:lastModifiedBy>Therese</cp:lastModifiedBy>
  <cp:revision>257</cp:revision>
  <dcterms:created xsi:type="dcterms:W3CDTF">2013-01-27T10:02:47Z</dcterms:created>
  <dcterms:modified xsi:type="dcterms:W3CDTF">2019-09-18T00:32:00Z</dcterms:modified>
</cp:coreProperties>
</file>